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760" r:id="rId5"/>
    <p:sldMasterId id="2147483803" r:id="rId6"/>
    <p:sldMasterId id="2147483827" r:id="rId7"/>
  </p:sldMasterIdLst>
  <p:notesMasterIdLst>
    <p:notesMasterId r:id="rId11"/>
  </p:notesMasterIdLst>
  <p:sldIdLst>
    <p:sldId id="10766" r:id="rId8"/>
    <p:sldId id="10784" r:id="rId9"/>
    <p:sldId id="428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mentum" id="{1A2E374B-A08C-6F45-AFB7-AAFB715440F0}">
          <p14:sldIdLst/>
        </p14:section>
        <p14:section name="Customer Obsession" id="{56704E09-CE20-9542-A5CE-B5B3C6A10953}">
          <p14:sldIdLst/>
        </p14:section>
        <p14:section name="OOM while debugging" id="{F701F667-36E6-D541-A318-5538C75A99C2}">
          <p14:sldIdLst/>
        </p14:section>
        <p14:section name="Notebooks" id="{B0CAE0FB-A0A2-974B-AF1F-CA2D1902DAD6}">
          <p14:sldIdLst/>
        </p14:section>
        <p14:section name="Culture Club" id="{0A6DFCEA-6B20-834D-A0C9-59DBDDEA1133}">
          <p14:sldIdLst/>
        </p14:section>
        <p14:section name="Futures" id="{F2E1AD50-FD77-A84C-A607-578683486568}">
          <p14:sldIdLst/>
        </p14:section>
        <p14:section name="VS SaaS" id="{81D8EF43-D707-6540-BA3A-AC1670BB9B9D}">
          <p14:sldIdLst/>
        </p14:section>
        <p14:section name="OSS at Microsoft" id="{C4ABFC16-619C-FC4E-9166-66326D2E9610}">
          <p14:sldIdLst>
            <p14:sldId id="10766"/>
            <p14:sldId id="10784"/>
            <p14:sldId id="4288"/>
          </p14:sldIdLst>
        </p14:section>
        <p14:section name="AI + ML" id="{F7BA930F-D53D-1F44-B3CB-E922D77DB1C1}">
          <p14:sldIdLst/>
        </p14:section>
        <p14:section name="IntelliCode" id="{7DFFB162-3832-6949-91C6-57D085D9D88D}">
          <p14:sldIdLst/>
        </p14:section>
        <p14:section name="Product Fair" id="{29C04A60-E398-0547-B0A9-4EA25306AC4A}">
          <p14:sldIdLst/>
        </p14:section>
        <p14:section name="Appendix" id="{DEC697F4-3EBB-0A45-B237-9C085EECD40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yan J. Salva" initials="RJS" lastIdx="1" clrIdx="0">
    <p:extLst>
      <p:ext uri="{19B8F6BF-5375-455C-9EA6-DF929625EA0E}">
        <p15:presenceInfo xmlns:p15="http://schemas.microsoft.com/office/powerpoint/2012/main" userId="S::rsalva@microsoft.com::a2bcb4b9-b98d-4a3c-b640-aeec6eef02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C91"/>
    <a:srgbClr val="007BCD"/>
    <a:srgbClr val="FFB900"/>
    <a:srgbClr val="4A2374"/>
    <a:srgbClr val="31174D"/>
    <a:srgbClr val="1592EF"/>
    <a:srgbClr val="DCECFF"/>
    <a:srgbClr val="ABDFF5"/>
    <a:srgbClr val="CEE6FF"/>
    <a:srgbClr val="A3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8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88499-FD43-7340-ACEC-AD8D7FD0E12A}" type="datetimeFigureOut">
              <a:rPr lang="en-US" smtClean="0"/>
              <a:t>5/13/2019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923F5-B732-774A-BFC4-8BF6F43B9F43}" type="slidenum">
              <a:rPr lang="en-US" smtClean="0"/>
              <a:t>‹#›</a:t>
            </a:fld>
            <a:endParaRPr lang="en-US"/>
          </a:p>
        </p:txBody>
      </p:sp>
    </p:spTree>
    <p:extLst>
      <p:ext uri="{BB962C8B-B14F-4D97-AF65-F5344CB8AC3E}">
        <p14:creationId xmlns:p14="http://schemas.microsoft.com/office/powerpoint/2010/main" val="1432005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A923F5-B732-774A-BFC4-8BF6F43B9F43}" type="slidenum">
              <a:rPr lang="en-US" smtClean="0"/>
              <a:t>1</a:t>
            </a:fld>
            <a:endParaRPr lang="en-US"/>
          </a:p>
        </p:txBody>
      </p:sp>
    </p:spTree>
    <p:extLst>
      <p:ext uri="{BB962C8B-B14F-4D97-AF65-F5344CB8AC3E}">
        <p14:creationId xmlns:p14="http://schemas.microsoft.com/office/powerpoint/2010/main" val="3601850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288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53164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sv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16.svg"/><Relationship Id="rId10" Type="http://schemas.openxmlformats.org/officeDocument/2006/relationships/image" Target="../media/image20.svg"/><Relationship Id="rId4" Type="http://schemas.openxmlformats.org/officeDocument/2006/relationships/image" Target="../media/image15.png"/><Relationship Id="rId9"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sv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2.sv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3.sv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3.sv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6.svg"/><Relationship Id="rId4"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2048689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8240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28258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08418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8384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9922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353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12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993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7206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2218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44992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746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8199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34785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6031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5/13/2019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23054505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45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5/13/2019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5723527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5/13/2019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96595917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3722388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323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0681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64418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11351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0970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24475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915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0314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72645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931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2127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030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7267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9320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3538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cc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D5579B-842E-974E-9D49-8378C30A5BBA}"/>
              </a:ext>
            </a:extLst>
          </p:cNvPr>
          <p:cNvPicPr>
            <a:picLocks noChangeAspect="1"/>
          </p:cNvPicPr>
          <p:nvPr userDrawn="1"/>
        </p:nvPicPr>
        <p:blipFill rotWithShape="1">
          <a:blip r:embed="rId2"/>
          <a:srcRect l="615" t="1084" r="953" b="1266"/>
          <a:stretch/>
        </p:blipFill>
        <p:spPr>
          <a:xfrm>
            <a:off x="0" y="0"/>
            <a:ext cx="12192000" cy="6858000"/>
          </a:xfrm>
          <a:prstGeom prst="rect">
            <a:avLst/>
          </a:prstGeom>
        </p:spPr>
      </p:pic>
    </p:spTree>
    <p:extLst>
      <p:ext uri="{BB962C8B-B14F-4D97-AF65-F5344CB8AC3E}">
        <p14:creationId xmlns:p14="http://schemas.microsoft.com/office/powerpoint/2010/main" val="2855271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52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9762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1176"/>
              </a:spcAft>
              <a:buClrTx/>
              <a:buSzPct val="90000"/>
              <a:buFont typeface="Wingdings" panose="05000000000000000000" pitchFamily="2" charset="2"/>
              <a:buNone/>
              <a:tabLst/>
              <a:defRPr sz="2745" b="0" i="0">
                <a:solidFill>
                  <a:srgbClr val="000000"/>
                </a:solidFill>
                <a:latin typeface="+mn-lt"/>
              </a:defRPr>
            </a:lvl1pPr>
            <a:lvl2pPr marL="0" marR="0" indent="0" algn="l" defTabSz="914367" rtl="0" eaLnBrk="1" fontAlgn="auto" latinLnBrk="0" hangingPunct="1">
              <a:lnSpc>
                <a:spcPct val="90000"/>
              </a:lnSpc>
              <a:spcBef>
                <a:spcPts val="0"/>
              </a:spcBef>
              <a:spcAft>
                <a:spcPts val="1765"/>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1"/>
            <a:r>
              <a:rPr lang="pt-BR"/>
              <a:t>Second level point</a:t>
            </a:r>
          </a:p>
          <a:p>
            <a:pPr lvl="0"/>
            <a:r>
              <a:rPr lang="pt-BR"/>
              <a:t>Subhead Segoe UI 28pt</a:t>
            </a:r>
          </a:p>
          <a:p>
            <a:pPr lvl="0"/>
            <a:r>
              <a:rPr lang="pt-BR"/>
              <a:t>Subhead Segoe UI 28pt</a:t>
            </a:r>
          </a:p>
        </p:txBody>
      </p:sp>
    </p:spTree>
    <p:extLst>
      <p:ext uri="{BB962C8B-B14F-4D97-AF65-F5344CB8AC3E}">
        <p14:creationId xmlns:p14="http://schemas.microsoft.com/office/powerpoint/2010/main" val="2235041689"/>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D5579B-842E-974E-9D49-8378C30A5BBA}"/>
              </a:ext>
            </a:extLst>
          </p:cNvPr>
          <p:cNvPicPr>
            <a:picLocks noChangeAspect="1"/>
          </p:cNvPicPr>
          <p:nvPr userDrawn="1"/>
        </p:nvPicPr>
        <p:blipFill rotWithShape="1">
          <a:blip r:embed="rId2"/>
          <a:srcRect l="615" t="1084" r="953" b="1266"/>
          <a:stretch/>
        </p:blipFill>
        <p:spPr>
          <a:xfrm>
            <a:off x="0" y="0"/>
            <a:ext cx="12192000" cy="6858000"/>
          </a:xfrm>
          <a:prstGeom prst="rect">
            <a:avLst/>
          </a:prstGeom>
        </p:spPr>
      </p:pic>
      <p:pic>
        <p:nvPicPr>
          <p:cNvPr id="8" name="Picture 7">
            <a:extLst>
              <a:ext uri="{FF2B5EF4-FFF2-40B4-BE49-F238E27FC236}">
                <a16:creationId xmlns:a16="http://schemas.microsoft.com/office/drawing/2014/main" id="{D4DDECBD-92D8-AF49-9C16-DEBE1C8CB269}"/>
              </a:ext>
            </a:extLst>
          </p:cNvPr>
          <p:cNvPicPr>
            <a:picLocks noChangeAspect="1"/>
          </p:cNvPicPr>
          <p:nvPr userDrawn="1"/>
        </p:nvPicPr>
        <p:blipFill>
          <a:blip r:embed="rId3">
            <a:biLevel thresh="25000"/>
          </a:blip>
          <a:stretch>
            <a:fillRect/>
          </a:stretch>
        </p:blipFill>
        <p:spPr>
          <a:xfrm>
            <a:off x="533400" y="6924062"/>
            <a:ext cx="1641675" cy="883979"/>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91007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35C16-069E-4E09-880D-CDEE6EBEBC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F37237-3C8E-4E17-A077-7403B20095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11542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grpSp>
        <p:nvGrpSpPr>
          <p:cNvPr id="2" name="Group 4">
            <a:extLst>
              <a:ext uri="{FF2B5EF4-FFF2-40B4-BE49-F238E27FC236}">
                <a16:creationId xmlns:a16="http://schemas.microsoft.com/office/drawing/2014/main" id="{7E132781-04FC-4D55-AC46-51CB030B65BB}"/>
              </a:ext>
            </a:extLst>
          </p:cNvPr>
          <p:cNvGrpSpPr>
            <a:grpSpLocks noChangeAspect="1"/>
          </p:cNvGrpSpPr>
          <p:nvPr userDrawn="1"/>
        </p:nvGrpSpPr>
        <p:grpSpPr bwMode="auto">
          <a:xfrm>
            <a:off x="2255838" y="0"/>
            <a:ext cx="9936162" cy="6858000"/>
            <a:chOff x="1421" y="0"/>
            <a:chExt cx="6259" cy="4320"/>
          </a:xfrm>
        </p:grpSpPr>
        <p:sp>
          <p:nvSpPr>
            <p:cNvPr id="3" name="AutoShape 3">
              <a:extLst>
                <a:ext uri="{FF2B5EF4-FFF2-40B4-BE49-F238E27FC236}">
                  <a16:creationId xmlns:a16="http://schemas.microsoft.com/office/drawing/2014/main" id="{F1052F08-06F0-4B32-9A27-E5F35D293D90}"/>
                </a:ext>
              </a:extLst>
            </p:cNvPr>
            <p:cNvSpPr>
              <a:spLocks noChangeAspect="1" noChangeArrowheads="1" noTextEdit="1"/>
            </p:cNvSpPr>
            <p:nvPr userDrawn="1"/>
          </p:nvSpPr>
          <p:spPr bwMode="auto">
            <a:xfrm>
              <a:off x="1421" y="0"/>
              <a:ext cx="6259"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16391571-1685-48B1-94D6-26FAC3EF257C}"/>
                </a:ext>
              </a:extLst>
            </p:cNvPr>
            <p:cNvSpPr>
              <a:spLocks/>
            </p:cNvSpPr>
            <p:nvPr userDrawn="1"/>
          </p:nvSpPr>
          <p:spPr bwMode="auto">
            <a:xfrm>
              <a:off x="1424" y="7061"/>
              <a:ext cx="1963" cy="3395"/>
            </a:xfrm>
            <a:custGeom>
              <a:avLst/>
              <a:gdLst>
                <a:gd name="T0" fmla="*/ 0 w 1963"/>
                <a:gd name="T1" fmla="*/ 3395 h 3395"/>
                <a:gd name="T2" fmla="*/ 547 w 1963"/>
                <a:gd name="T3" fmla="*/ 3395 h 3395"/>
                <a:gd name="T4" fmla="*/ 1963 w 1963"/>
                <a:gd name="T5" fmla="*/ 0 h 3395"/>
                <a:gd name="T6" fmla="*/ 1417 w 1963"/>
                <a:gd name="T7" fmla="*/ 0 h 3395"/>
                <a:gd name="T8" fmla="*/ 0 w 1963"/>
                <a:gd name="T9" fmla="*/ 3395 h 3395"/>
              </a:gdLst>
              <a:ahLst/>
              <a:cxnLst>
                <a:cxn ang="0">
                  <a:pos x="T0" y="T1"/>
                </a:cxn>
                <a:cxn ang="0">
                  <a:pos x="T2" y="T3"/>
                </a:cxn>
                <a:cxn ang="0">
                  <a:pos x="T4" y="T5"/>
                </a:cxn>
                <a:cxn ang="0">
                  <a:pos x="T6" y="T7"/>
                </a:cxn>
                <a:cxn ang="0">
                  <a:pos x="T8" y="T9"/>
                </a:cxn>
              </a:cxnLst>
              <a:rect l="0" t="0" r="r" b="b"/>
              <a:pathLst>
                <a:path w="1963" h="3395">
                  <a:moveTo>
                    <a:pt x="0" y="3395"/>
                  </a:moveTo>
                  <a:lnTo>
                    <a:pt x="547" y="3395"/>
                  </a:lnTo>
                  <a:lnTo>
                    <a:pt x="1963" y="0"/>
                  </a:lnTo>
                  <a:lnTo>
                    <a:pt x="1417" y="0"/>
                  </a:lnTo>
                  <a:lnTo>
                    <a:pt x="0" y="3395"/>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72AB5B59-8496-481C-BDC9-6A1109BFF9F4}"/>
                </a:ext>
              </a:extLst>
            </p:cNvPr>
            <p:cNvSpPr>
              <a:spLocks/>
            </p:cNvSpPr>
            <p:nvPr userDrawn="1"/>
          </p:nvSpPr>
          <p:spPr bwMode="auto">
            <a:xfrm>
              <a:off x="2147" y="7061"/>
              <a:ext cx="1963" cy="3395"/>
            </a:xfrm>
            <a:custGeom>
              <a:avLst/>
              <a:gdLst>
                <a:gd name="T0" fmla="*/ 0 w 1963"/>
                <a:gd name="T1" fmla="*/ 3395 h 3395"/>
                <a:gd name="T2" fmla="*/ 547 w 1963"/>
                <a:gd name="T3" fmla="*/ 3395 h 3395"/>
                <a:gd name="T4" fmla="*/ 1963 w 1963"/>
                <a:gd name="T5" fmla="*/ 0 h 3395"/>
                <a:gd name="T6" fmla="*/ 1417 w 1963"/>
                <a:gd name="T7" fmla="*/ 0 h 3395"/>
                <a:gd name="T8" fmla="*/ 0 w 1963"/>
                <a:gd name="T9" fmla="*/ 3395 h 3395"/>
              </a:gdLst>
              <a:ahLst/>
              <a:cxnLst>
                <a:cxn ang="0">
                  <a:pos x="T0" y="T1"/>
                </a:cxn>
                <a:cxn ang="0">
                  <a:pos x="T2" y="T3"/>
                </a:cxn>
                <a:cxn ang="0">
                  <a:pos x="T4" y="T5"/>
                </a:cxn>
                <a:cxn ang="0">
                  <a:pos x="T6" y="T7"/>
                </a:cxn>
                <a:cxn ang="0">
                  <a:pos x="T8" y="T9"/>
                </a:cxn>
              </a:cxnLst>
              <a:rect l="0" t="0" r="r" b="b"/>
              <a:pathLst>
                <a:path w="1963" h="3395">
                  <a:moveTo>
                    <a:pt x="0" y="3395"/>
                  </a:moveTo>
                  <a:lnTo>
                    <a:pt x="547" y="3395"/>
                  </a:lnTo>
                  <a:lnTo>
                    <a:pt x="1963" y="0"/>
                  </a:lnTo>
                  <a:lnTo>
                    <a:pt x="1417" y="0"/>
                  </a:lnTo>
                  <a:lnTo>
                    <a:pt x="0" y="339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47D64B48-86DC-4188-B179-19CA3A1F7E96}"/>
                </a:ext>
              </a:extLst>
            </p:cNvPr>
            <p:cNvSpPr>
              <a:spLocks/>
            </p:cNvSpPr>
            <p:nvPr userDrawn="1"/>
          </p:nvSpPr>
          <p:spPr bwMode="auto">
            <a:xfrm>
              <a:off x="2877" y="7061"/>
              <a:ext cx="1963" cy="3395"/>
            </a:xfrm>
            <a:custGeom>
              <a:avLst/>
              <a:gdLst>
                <a:gd name="T0" fmla="*/ 0 w 1963"/>
                <a:gd name="T1" fmla="*/ 3395 h 3395"/>
                <a:gd name="T2" fmla="*/ 546 w 1963"/>
                <a:gd name="T3" fmla="*/ 3395 h 3395"/>
                <a:gd name="T4" fmla="*/ 1963 w 1963"/>
                <a:gd name="T5" fmla="*/ 0 h 3395"/>
                <a:gd name="T6" fmla="*/ 1416 w 1963"/>
                <a:gd name="T7" fmla="*/ 0 h 3395"/>
                <a:gd name="T8" fmla="*/ 0 w 1963"/>
                <a:gd name="T9" fmla="*/ 3395 h 3395"/>
              </a:gdLst>
              <a:ahLst/>
              <a:cxnLst>
                <a:cxn ang="0">
                  <a:pos x="T0" y="T1"/>
                </a:cxn>
                <a:cxn ang="0">
                  <a:pos x="T2" y="T3"/>
                </a:cxn>
                <a:cxn ang="0">
                  <a:pos x="T4" y="T5"/>
                </a:cxn>
                <a:cxn ang="0">
                  <a:pos x="T6" y="T7"/>
                </a:cxn>
                <a:cxn ang="0">
                  <a:pos x="T8" y="T9"/>
                </a:cxn>
              </a:cxnLst>
              <a:rect l="0" t="0" r="r" b="b"/>
              <a:pathLst>
                <a:path w="1963" h="3395">
                  <a:moveTo>
                    <a:pt x="0" y="3395"/>
                  </a:moveTo>
                  <a:lnTo>
                    <a:pt x="546" y="3395"/>
                  </a:lnTo>
                  <a:lnTo>
                    <a:pt x="1963" y="0"/>
                  </a:lnTo>
                  <a:lnTo>
                    <a:pt x="1416" y="0"/>
                  </a:lnTo>
                  <a:lnTo>
                    <a:pt x="0" y="339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10106293-5830-4B6E-A378-2CFD3DD1347E}"/>
                </a:ext>
              </a:extLst>
            </p:cNvPr>
            <p:cNvSpPr>
              <a:spLocks/>
            </p:cNvSpPr>
            <p:nvPr userDrawn="1"/>
          </p:nvSpPr>
          <p:spPr bwMode="auto">
            <a:xfrm>
              <a:off x="3625" y="3522"/>
              <a:ext cx="1963" cy="3395"/>
            </a:xfrm>
            <a:custGeom>
              <a:avLst/>
              <a:gdLst>
                <a:gd name="T0" fmla="*/ 1416 w 1963"/>
                <a:gd name="T1" fmla="*/ 0 h 3395"/>
                <a:gd name="T2" fmla="*/ 0 w 1963"/>
                <a:gd name="T3" fmla="*/ 3395 h 3395"/>
                <a:gd name="T4" fmla="*/ 546 w 1963"/>
                <a:gd name="T5" fmla="*/ 3395 h 3395"/>
                <a:gd name="T6" fmla="*/ 1963 w 1963"/>
                <a:gd name="T7" fmla="*/ 0 h 3395"/>
                <a:gd name="T8" fmla="*/ 1416 w 1963"/>
                <a:gd name="T9" fmla="*/ 0 h 3395"/>
              </a:gdLst>
              <a:ahLst/>
              <a:cxnLst>
                <a:cxn ang="0">
                  <a:pos x="T0" y="T1"/>
                </a:cxn>
                <a:cxn ang="0">
                  <a:pos x="T2" y="T3"/>
                </a:cxn>
                <a:cxn ang="0">
                  <a:pos x="T4" y="T5"/>
                </a:cxn>
                <a:cxn ang="0">
                  <a:pos x="T6" y="T7"/>
                </a:cxn>
                <a:cxn ang="0">
                  <a:pos x="T8" y="T9"/>
                </a:cxn>
              </a:cxnLst>
              <a:rect l="0" t="0" r="r" b="b"/>
              <a:pathLst>
                <a:path w="1963" h="3395">
                  <a:moveTo>
                    <a:pt x="1416" y="0"/>
                  </a:moveTo>
                  <a:lnTo>
                    <a:pt x="0" y="3395"/>
                  </a:lnTo>
                  <a:lnTo>
                    <a:pt x="546" y="3395"/>
                  </a:lnTo>
                  <a:lnTo>
                    <a:pt x="1963" y="0"/>
                  </a:lnTo>
                  <a:lnTo>
                    <a:pt x="1416" y="0"/>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67B3C23-B690-4C2F-BC0F-DDA78D80B2DF}"/>
                </a:ext>
              </a:extLst>
            </p:cNvPr>
            <p:cNvSpPr>
              <a:spLocks/>
            </p:cNvSpPr>
            <p:nvPr userDrawn="1"/>
          </p:nvSpPr>
          <p:spPr bwMode="auto">
            <a:xfrm>
              <a:off x="4362" y="3515"/>
              <a:ext cx="1966" cy="3402"/>
            </a:xfrm>
            <a:custGeom>
              <a:avLst/>
              <a:gdLst>
                <a:gd name="T0" fmla="*/ 1553 w 1966"/>
                <a:gd name="T1" fmla="*/ 0 h 3402"/>
                <a:gd name="T2" fmla="*/ 1420 w 1966"/>
                <a:gd name="T3" fmla="*/ 0 h 3402"/>
                <a:gd name="T4" fmla="*/ 0 w 1966"/>
                <a:gd name="T5" fmla="*/ 3402 h 3402"/>
                <a:gd name="T6" fmla="*/ 546 w 1966"/>
                <a:gd name="T7" fmla="*/ 3402 h 3402"/>
                <a:gd name="T8" fmla="*/ 1966 w 1966"/>
                <a:gd name="T9" fmla="*/ 0 h 3402"/>
                <a:gd name="T10" fmla="*/ 1725 w 1966"/>
                <a:gd name="T11" fmla="*/ 0 h 3402"/>
                <a:gd name="T12" fmla="*/ 1553 w 1966"/>
                <a:gd name="T13" fmla="*/ 0 h 3402"/>
              </a:gdLst>
              <a:ahLst/>
              <a:cxnLst>
                <a:cxn ang="0">
                  <a:pos x="T0" y="T1"/>
                </a:cxn>
                <a:cxn ang="0">
                  <a:pos x="T2" y="T3"/>
                </a:cxn>
                <a:cxn ang="0">
                  <a:pos x="T4" y="T5"/>
                </a:cxn>
                <a:cxn ang="0">
                  <a:pos x="T6" y="T7"/>
                </a:cxn>
                <a:cxn ang="0">
                  <a:pos x="T8" y="T9"/>
                </a:cxn>
                <a:cxn ang="0">
                  <a:pos x="T10" y="T11"/>
                </a:cxn>
                <a:cxn ang="0">
                  <a:pos x="T12" y="T13"/>
                </a:cxn>
              </a:cxnLst>
              <a:rect l="0" t="0" r="r" b="b"/>
              <a:pathLst>
                <a:path w="1966" h="3402">
                  <a:moveTo>
                    <a:pt x="1553" y="0"/>
                  </a:moveTo>
                  <a:lnTo>
                    <a:pt x="1420" y="0"/>
                  </a:lnTo>
                  <a:lnTo>
                    <a:pt x="0" y="3402"/>
                  </a:lnTo>
                  <a:lnTo>
                    <a:pt x="546" y="3402"/>
                  </a:lnTo>
                  <a:lnTo>
                    <a:pt x="1966" y="0"/>
                  </a:lnTo>
                  <a:lnTo>
                    <a:pt x="1725" y="0"/>
                  </a:lnTo>
                  <a:lnTo>
                    <a:pt x="1553"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51FEB01-8356-42AA-B7A2-458DAEEEB1F7}"/>
                </a:ext>
              </a:extLst>
            </p:cNvPr>
            <p:cNvSpPr>
              <a:spLocks/>
            </p:cNvSpPr>
            <p:nvPr userDrawn="1"/>
          </p:nvSpPr>
          <p:spPr bwMode="auto">
            <a:xfrm>
              <a:off x="5091" y="3515"/>
              <a:ext cx="1967" cy="3402"/>
            </a:xfrm>
            <a:custGeom>
              <a:avLst/>
              <a:gdLst>
                <a:gd name="T0" fmla="*/ 1543 w 1967"/>
                <a:gd name="T1" fmla="*/ 0 h 3402"/>
                <a:gd name="T2" fmla="*/ 1421 w 1967"/>
                <a:gd name="T3" fmla="*/ 0 h 3402"/>
                <a:gd name="T4" fmla="*/ 0 w 1967"/>
                <a:gd name="T5" fmla="*/ 3402 h 3402"/>
                <a:gd name="T6" fmla="*/ 547 w 1967"/>
                <a:gd name="T7" fmla="*/ 3402 h 3402"/>
                <a:gd name="T8" fmla="*/ 1967 w 1967"/>
                <a:gd name="T9" fmla="*/ 0 h 3402"/>
                <a:gd name="T10" fmla="*/ 1730 w 1967"/>
                <a:gd name="T11" fmla="*/ 0 h 3402"/>
                <a:gd name="T12" fmla="*/ 1543 w 1967"/>
                <a:gd name="T13" fmla="*/ 0 h 3402"/>
              </a:gdLst>
              <a:ahLst/>
              <a:cxnLst>
                <a:cxn ang="0">
                  <a:pos x="T0" y="T1"/>
                </a:cxn>
                <a:cxn ang="0">
                  <a:pos x="T2" y="T3"/>
                </a:cxn>
                <a:cxn ang="0">
                  <a:pos x="T4" y="T5"/>
                </a:cxn>
                <a:cxn ang="0">
                  <a:pos x="T6" y="T7"/>
                </a:cxn>
                <a:cxn ang="0">
                  <a:pos x="T8" y="T9"/>
                </a:cxn>
                <a:cxn ang="0">
                  <a:pos x="T10" y="T11"/>
                </a:cxn>
                <a:cxn ang="0">
                  <a:pos x="T12" y="T13"/>
                </a:cxn>
              </a:cxnLst>
              <a:rect l="0" t="0" r="r" b="b"/>
              <a:pathLst>
                <a:path w="1967" h="3402">
                  <a:moveTo>
                    <a:pt x="1543" y="0"/>
                  </a:moveTo>
                  <a:lnTo>
                    <a:pt x="1421" y="0"/>
                  </a:lnTo>
                  <a:lnTo>
                    <a:pt x="0" y="3402"/>
                  </a:lnTo>
                  <a:lnTo>
                    <a:pt x="547" y="3402"/>
                  </a:lnTo>
                  <a:lnTo>
                    <a:pt x="1967" y="0"/>
                  </a:lnTo>
                  <a:lnTo>
                    <a:pt x="1730" y="0"/>
                  </a:lnTo>
                  <a:lnTo>
                    <a:pt x="1543"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F1B48E16-CFD9-4D0C-A719-6EE28506EF70}"/>
                </a:ext>
              </a:extLst>
            </p:cNvPr>
            <p:cNvSpPr>
              <a:spLocks/>
            </p:cNvSpPr>
            <p:nvPr userDrawn="1"/>
          </p:nvSpPr>
          <p:spPr bwMode="auto">
            <a:xfrm>
              <a:off x="5836" y="-9"/>
              <a:ext cx="1959" cy="3392"/>
            </a:xfrm>
            <a:custGeom>
              <a:avLst/>
              <a:gdLst>
                <a:gd name="T0" fmla="*/ 1413 w 1959"/>
                <a:gd name="T1" fmla="*/ 0 h 3392"/>
                <a:gd name="T2" fmla="*/ 0 w 1959"/>
                <a:gd name="T3" fmla="*/ 3392 h 3392"/>
                <a:gd name="T4" fmla="*/ 546 w 1959"/>
                <a:gd name="T5" fmla="*/ 3392 h 3392"/>
                <a:gd name="T6" fmla="*/ 1959 w 1959"/>
                <a:gd name="T7" fmla="*/ 0 h 3392"/>
                <a:gd name="T8" fmla="*/ 1571 w 1959"/>
                <a:gd name="T9" fmla="*/ 0 h 3392"/>
                <a:gd name="T10" fmla="*/ 1413 w 1959"/>
                <a:gd name="T11" fmla="*/ 0 h 3392"/>
              </a:gdLst>
              <a:ahLst/>
              <a:cxnLst>
                <a:cxn ang="0">
                  <a:pos x="T0" y="T1"/>
                </a:cxn>
                <a:cxn ang="0">
                  <a:pos x="T2" y="T3"/>
                </a:cxn>
                <a:cxn ang="0">
                  <a:pos x="T4" y="T5"/>
                </a:cxn>
                <a:cxn ang="0">
                  <a:pos x="T6" y="T7"/>
                </a:cxn>
                <a:cxn ang="0">
                  <a:pos x="T8" y="T9"/>
                </a:cxn>
                <a:cxn ang="0">
                  <a:pos x="T10" y="T11"/>
                </a:cxn>
              </a:cxnLst>
              <a:rect l="0" t="0" r="r" b="b"/>
              <a:pathLst>
                <a:path w="1959" h="3392">
                  <a:moveTo>
                    <a:pt x="1413" y="0"/>
                  </a:moveTo>
                  <a:lnTo>
                    <a:pt x="0" y="3392"/>
                  </a:lnTo>
                  <a:lnTo>
                    <a:pt x="546" y="3392"/>
                  </a:lnTo>
                  <a:lnTo>
                    <a:pt x="1959" y="0"/>
                  </a:lnTo>
                  <a:lnTo>
                    <a:pt x="1571" y="0"/>
                  </a:lnTo>
                  <a:lnTo>
                    <a:pt x="1413" y="0"/>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C192185-FA8A-4855-A637-715F7C49AEFC}"/>
                </a:ext>
              </a:extLst>
            </p:cNvPr>
            <p:cNvSpPr>
              <a:spLocks/>
            </p:cNvSpPr>
            <p:nvPr userDrawn="1"/>
          </p:nvSpPr>
          <p:spPr bwMode="auto">
            <a:xfrm>
              <a:off x="6569" y="-9"/>
              <a:ext cx="1963" cy="3392"/>
            </a:xfrm>
            <a:custGeom>
              <a:avLst/>
              <a:gdLst>
                <a:gd name="T0" fmla="*/ 1575 w 1963"/>
                <a:gd name="T1" fmla="*/ 0 h 3392"/>
                <a:gd name="T2" fmla="*/ 1417 w 1963"/>
                <a:gd name="T3" fmla="*/ 0 h 3392"/>
                <a:gd name="T4" fmla="*/ 0 w 1963"/>
                <a:gd name="T5" fmla="*/ 3392 h 3392"/>
                <a:gd name="T6" fmla="*/ 547 w 1963"/>
                <a:gd name="T7" fmla="*/ 3392 h 3392"/>
                <a:gd name="T8" fmla="*/ 1963 w 1963"/>
                <a:gd name="T9" fmla="*/ 0 h 3392"/>
                <a:gd name="T10" fmla="*/ 1812 w 1963"/>
                <a:gd name="T11" fmla="*/ 0 h 3392"/>
                <a:gd name="T12" fmla="*/ 1575 w 1963"/>
                <a:gd name="T13" fmla="*/ 0 h 3392"/>
              </a:gdLst>
              <a:ahLst/>
              <a:cxnLst>
                <a:cxn ang="0">
                  <a:pos x="T0" y="T1"/>
                </a:cxn>
                <a:cxn ang="0">
                  <a:pos x="T2" y="T3"/>
                </a:cxn>
                <a:cxn ang="0">
                  <a:pos x="T4" y="T5"/>
                </a:cxn>
                <a:cxn ang="0">
                  <a:pos x="T6" y="T7"/>
                </a:cxn>
                <a:cxn ang="0">
                  <a:pos x="T8" y="T9"/>
                </a:cxn>
                <a:cxn ang="0">
                  <a:pos x="T10" y="T11"/>
                </a:cxn>
                <a:cxn ang="0">
                  <a:pos x="T12" y="T13"/>
                </a:cxn>
              </a:cxnLst>
              <a:rect l="0" t="0" r="r" b="b"/>
              <a:pathLst>
                <a:path w="1963" h="3392">
                  <a:moveTo>
                    <a:pt x="1575" y="0"/>
                  </a:moveTo>
                  <a:lnTo>
                    <a:pt x="1417" y="0"/>
                  </a:lnTo>
                  <a:lnTo>
                    <a:pt x="0" y="3392"/>
                  </a:lnTo>
                  <a:lnTo>
                    <a:pt x="547" y="3392"/>
                  </a:lnTo>
                  <a:lnTo>
                    <a:pt x="1963" y="0"/>
                  </a:lnTo>
                  <a:lnTo>
                    <a:pt x="1812" y="0"/>
                  </a:lnTo>
                  <a:lnTo>
                    <a:pt x="157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2063B5ED-CBC2-42C5-8831-42CE094AC532}"/>
                </a:ext>
              </a:extLst>
            </p:cNvPr>
            <p:cNvSpPr>
              <a:spLocks/>
            </p:cNvSpPr>
            <p:nvPr userDrawn="1"/>
          </p:nvSpPr>
          <p:spPr bwMode="auto">
            <a:xfrm>
              <a:off x="7302" y="-9"/>
              <a:ext cx="1960" cy="3392"/>
            </a:xfrm>
            <a:custGeom>
              <a:avLst/>
              <a:gdLst>
                <a:gd name="T0" fmla="*/ 1572 w 1960"/>
                <a:gd name="T1" fmla="*/ 0 h 3392"/>
                <a:gd name="T2" fmla="*/ 1413 w 1960"/>
                <a:gd name="T3" fmla="*/ 0 h 3392"/>
                <a:gd name="T4" fmla="*/ 0 w 1960"/>
                <a:gd name="T5" fmla="*/ 3392 h 3392"/>
                <a:gd name="T6" fmla="*/ 547 w 1960"/>
                <a:gd name="T7" fmla="*/ 3392 h 3392"/>
                <a:gd name="T8" fmla="*/ 1960 w 1960"/>
                <a:gd name="T9" fmla="*/ 0 h 3392"/>
                <a:gd name="T10" fmla="*/ 1809 w 1960"/>
                <a:gd name="T11" fmla="*/ 0 h 3392"/>
                <a:gd name="T12" fmla="*/ 1572 w 1960"/>
                <a:gd name="T13" fmla="*/ 0 h 3392"/>
              </a:gdLst>
              <a:ahLst/>
              <a:cxnLst>
                <a:cxn ang="0">
                  <a:pos x="T0" y="T1"/>
                </a:cxn>
                <a:cxn ang="0">
                  <a:pos x="T2" y="T3"/>
                </a:cxn>
                <a:cxn ang="0">
                  <a:pos x="T4" y="T5"/>
                </a:cxn>
                <a:cxn ang="0">
                  <a:pos x="T6" y="T7"/>
                </a:cxn>
                <a:cxn ang="0">
                  <a:pos x="T8" y="T9"/>
                </a:cxn>
                <a:cxn ang="0">
                  <a:pos x="T10" y="T11"/>
                </a:cxn>
                <a:cxn ang="0">
                  <a:pos x="T12" y="T13"/>
                </a:cxn>
              </a:cxnLst>
              <a:rect l="0" t="0" r="r" b="b"/>
              <a:pathLst>
                <a:path w="1960" h="3392">
                  <a:moveTo>
                    <a:pt x="1572" y="0"/>
                  </a:moveTo>
                  <a:lnTo>
                    <a:pt x="1413" y="0"/>
                  </a:lnTo>
                  <a:lnTo>
                    <a:pt x="0" y="3392"/>
                  </a:lnTo>
                  <a:lnTo>
                    <a:pt x="547" y="3392"/>
                  </a:lnTo>
                  <a:lnTo>
                    <a:pt x="1960" y="0"/>
                  </a:lnTo>
                  <a:lnTo>
                    <a:pt x="1809" y="0"/>
                  </a:lnTo>
                  <a:lnTo>
                    <a:pt x="157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0447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
        <p:nvSpPr>
          <p:cNvPr id="4" name="AutoShape 3">
            <a:extLst>
              <a:ext uri="{FF2B5EF4-FFF2-40B4-BE49-F238E27FC236}">
                <a16:creationId xmlns:a16="http://schemas.microsoft.com/office/drawing/2014/main" id="{3FA9AB06-D4E5-449F-B194-BFA5125407F9}"/>
              </a:ext>
            </a:extLst>
          </p:cNvPr>
          <p:cNvSpPr>
            <a:spLocks noChangeAspect="1" noChangeArrowheads="1" noTextEdit="1"/>
          </p:cNvSpPr>
          <p:nvPr userDrawn="1"/>
        </p:nvSpPr>
        <p:spPr bwMode="auto">
          <a:xfrm>
            <a:off x="4921250" y="0"/>
            <a:ext cx="7175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F38F6E33-E9C3-48AC-BD48-B9856CAA5605}"/>
              </a:ext>
            </a:extLst>
          </p:cNvPr>
          <p:cNvSpPr>
            <a:spLocks/>
          </p:cNvSpPr>
          <p:nvPr userDrawn="1"/>
        </p:nvSpPr>
        <p:spPr bwMode="auto">
          <a:xfrm>
            <a:off x="4924425" y="5243513"/>
            <a:ext cx="1935163" cy="3344863"/>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5C2D9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2461079F-7DBB-45C4-BBBB-AE77614EBE2A}"/>
              </a:ext>
            </a:extLst>
          </p:cNvPr>
          <p:cNvSpPr>
            <a:spLocks/>
          </p:cNvSpPr>
          <p:nvPr userDrawn="1"/>
        </p:nvSpPr>
        <p:spPr bwMode="auto">
          <a:xfrm>
            <a:off x="5637213" y="5243513"/>
            <a:ext cx="1933575" cy="3344863"/>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22C64BA7-6678-4EA5-91AB-FF7C6F45B9A0}"/>
              </a:ext>
            </a:extLst>
          </p:cNvPr>
          <p:cNvSpPr>
            <a:spLocks/>
          </p:cNvSpPr>
          <p:nvPr userDrawn="1"/>
        </p:nvSpPr>
        <p:spPr bwMode="auto">
          <a:xfrm>
            <a:off x="6356350" y="5243513"/>
            <a:ext cx="1933575" cy="3344863"/>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C542045B-D135-4A40-908B-B4229D021376}"/>
              </a:ext>
            </a:extLst>
          </p:cNvPr>
          <p:cNvSpPr>
            <a:spLocks/>
          </p:cNvSpPr>
          <p:nvPr userDrawn="1"/>
        </p:nvSpPr>
        <p:spPr bwMode="auto">
          <a:xfrm>
            <a:off x="7092950" y="1755775"/>
            <a:ext cx="1933575" cy="3346450"/>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8660C5"/>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C2D6EA90-139C-4BE0-9825-6131EB82E7D1}"/>
              </a:ext>
            </a:extLst>
          </p:cNvPr>
          <p:cNvSpPr>
            <a:spLocks/>
          </p:cNvSpPr>
          <p:nvPr userDrawn="1"/>
        </p:nvSpPr>
        <p:spPr bwMode="auto">
          <a:xfrm>
            <a:off x="7818438" y="1749425"/>
            <a:ext cx="1938338" cy="3352800"/>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1907C06E-EA58-4703-BDC6-2BDF62E1F33F}"/>
              </a:ext>
            </a:extLst>
          </p:cNvPr>
          <p:cNvSpPr>
            <a:spLocks/>
          </p:cNvSpPr>
          <p:nvPr userDrawn="1"/>
        </p:nvSpPr>
        <p:spPr bwMode="auto">
          <a:xfrm>
            <a:off x="8537575" y="1749425"/>
            <a:ext cx="1938338" cy="3352800"/>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C07130C5-6C76-40C6-B1E9-CA0EE78ADA90}"/>
              </a:ext>
            </a:extLst>
          </p:cNvPr>
          <p:cNvSpPr>
            <a:spLocks/>
          </p:cNvSpPr>
          <p:nvPr userDrawn="1"/>
        </p:nvSpPr>
        <p:spPr bwMode="auto">
          <a:xfrm>
            <a:off x="9271000" y="-1724025"/>
            <a:ext cx="1930400" cy="3341688"/>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5C2D9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CE82E04D-2197-42A5-9AD3-F0F85BBD72CF}"/>
              </a:ext>
            </a:extLst>
          </p:cNvPr>
          <p:cNvSpPr>
            <a:spLocks/>
          </p:cNvSpPr>
          <p:nvPr userDrawn="1"/>
        </p:nvSpPr>
        <p:spPr bwMode="auto">
          <a:xfrm>
            <a:off x="9993313" y="-1724025"/>
            <a:ext cx="1935163" cy="3341688"/>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352C6632-D499-4A0D-A8C5-98629779E148}"/>
              </a:ext>
            </a:extLst>
          </p:cNvPr>
          <p:cNvSpPr>
            <a:spLocks/>
          </p:cNvSpPr>
          <p:nvPr userDrawn="1"/>
        </p:nvSpPr>
        <p:spPr bwMode="auto">
          <a:xfrm>
            <a:off x="10717213" y="-1724025"/>
            <a:ext cx="1930400" cy="3341688"/>
          </a:xfrm>
          <a:custGeom>
            <a:avLst/>
            <a:gdLst>
              <a:gd name="T0" fmla="*/ 975 w 1216"/>
              <a:gd name="T1" fmla="*/ 0 h 2105"/>
              <a:gd name="T2" fmla="*/ 877 w 1216"/>
              <a:gd name="T3" fmla="*/ 0 h 2105"/>
              <a:gd name="T4" fmla="*/ 0 w 1216"/>
              <a:gd name="T5" fmla="*/ 2105 h 2105"/>
              <a:gd name="T6" fmla="*/ 339 w 1216"/>
              <a:gd name="T7" fmla="*/ 2105 h 2105"/>
              <a:gd name="T8" fmla="*/ 1216 w 1216"/>
              <a:gd name="T9" fmla="*/ 0 h 2105"/>
              <a:gd name="T10" fmla="*/ 1122 w 1216"/>
              <a:gd name="T11" fmla="*/ 0 h 2105"/>
              <a:gd name="T12" fmla="*/ 975 w 1216"/>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6" h="2105">
                <a:moveTo>
                  <a:pt x="975" y="0"/>
                </a:moveTo>
                <a:lnTo>
                  <a:pt x="877" y="0"/>
                </a:lnTo>
                <a:lnTo>
                  <a:pt x="0" y="2105"/>
                </a:lnTo>
                <a:lnTo>
                  <a:pt x="339" y="2105"/>
                </a:lnTo>
                <a:lnTo>
                  <a:pt x="1216" y="0"/>
                </a:lnTo>
                <a:lnTo>
                  <a:pt x="1122" y="0"/>
                </a:lnTo>
                <a:lnTo>
                  <a:pt x="97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2384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134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4492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8014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026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96820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165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3856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381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02896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4842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65030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92176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3" name="Group 4">
            <a:extLst>
              <a:ext uri="{FF2B5EF4-FFF2-40B4-BE49-F238E27FC236}">
                <a16:creationId xmlns:a16="http://schemas.microsoft.com/office/drawing/2014/main" id="{6E98ECAC-E7C6-4F23-9644-3C8C3F96DD16}"/>
              </a:ext>
            </a:extLst>
          </p:cNvPr>
          <p:cNvGrpSpPr>
            <a:grpSpLocks noChangeAspect="1"/>
          </p:cNvGrpSpPr>
          <p:nvPr userDrawn="1"/>
        </p:nvGrpSpPr>
        <p:grpSpPr bwMode="auto">
          <a:xfrm>
            <a:off x="4921250" y="0"/>
            <a:ext cx="7175500" cy="6858000"/>
            <a:chOff x="3100" y="0"/>
            <a:chExt cx="4520" cy="4320"/>
          </a:xfrm>
        </p:grpSpPr>
        <p:sp>
          <p:nvSpPr>
            <p:cNvPr id="7" name="AutoShape 3">
              <a:extLst>
                <a:ext uri="{FF2B5EF4-FFF2-40B4-BE49-F238E27FC236}">
                  <a16:creationId xmlns:a16="http://schemas.microsoft.com/office/drawing/2014/main" id="{5150ECC6-4D7C-4172-88C6-6734823D6640}"/>
                </a:ext>
              </a:extLst>
            </p:cNvPr>
            <p:cNvSpPr>
              <a:spLocks noChangeAspect="1" noChangeArrowheads="1" noTextEdit="1"/>
            </p:cNvSpPr>
            <p:nvPr userDrawn="1"/>
          </p:nvSpPr>
          <p:spPr bwMode="auto">
            <a:xfrm>
              <a:off x="3100" y="0"/>
              <a:ext cx="452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C2AD848B-1EB8-4E07-B064-8812044A5D0C}"/>
                </a:ext>
              </a:extLst>
            </p:cNvPr>
            <p:cNvSpPr>
              <a:spLocks/>
            </p:cNvSpPr>
            <p:nvPr userDrawn="1"/>
          </p:nvSpPr>
          <p:spPr bwMode="auto">
            <a:xfrm>
              <a:off x="3102" y="3303"/>
              <a:ext cx="1219" cy="2107"/>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5A811EFC-420A-46FC-926E-448CEEB77EE4}"/>
                </a:ext>
              </a:extLst>
            </p:cNvPr>
            <p:cNvSpPr>
              <a:spLocks/>
            </p:cNvSpPr>
            <p:nvPr userDrawn="1"/>
          </p:nvSpPr>
          <p:spPr bwMode="auto">
            <a:xfrm>
              <a:off x="3551"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3500EAD9-30BD-4175-A7E2-E9F91DC10E13}"/>
                </a:ext>
              </a:extLst>
            </p:cNvPr>
            <p:cNvSpPr>
              <a:spLocks/>
            </p:cNvSpPr>
            <p:nvPr userDrawn="1"/>
          </p:nvSpPr>
          <p:spPr bwMode="auto">
            <a:xfrm>
              <a:off x="4004"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A65A3DC7-5E09-435E-A8D4-EF06687EA8B7}"/>
                </a:ext>
              </a:extLst>
            </p:cNvPr>
            <p:cNvSpPr>
              <a:spLocks/>
            </p:cNvSpPr>
            <p:nvPr userDrawn="1"/>
          </p:nvSpPr>
          <p:spPr bwMode="auto">
            <a:xfrm>
              <a:off x="4468" y="1106"/>
              <a:ext cx="1218" cy="2108"/>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866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94767D45-1551-462F-B76B-4DD1797FF8D9}"/>
                </a:ext>
              </a:extLst>
            </p:cNvPr>
            <p:cNvSpPr>
              <a:spLocks/>
            </p:cNvSpPr>
            <p:nvPr userDrawn="1"/>
          </p:nvSpPr>
          <p:spPr bwMode="auto">
            <a:xfrm>
              <a:off x="4925" y="1102"/>
              <a:ext cx="1221" cy="2112"/>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B0D165A-5D4D-4210-BF90-F851ADCE7A65}"/>
                </a:ext>
              </a:extLst>
            </p:cNvPr>
            <p:cNvSpPr>
              <a:spLocks/>
            </p:cNvSpPr>
            <p:nvPr userDrawn="1"/>
          </p:nvSpPr>
          <p:spPr bwMode="auto">
            <a:xfrm>
              <a:off x="5378" y="1102"/>
              <a:ext cx="1221" cy="2112"/>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6C7525C1-8FFE-4A7C-894E-2477CA77FEBE}"/>
                </a:ext>
              </a:extLst>
            </p:cNvPr>
            <p:cNvSpPr>
              <a:spLocks/>
            </p:cNvSpPr>
            <p:nvPr userDrawn="1"/>
          </p:nvSpPr>
          <p:spPr bwMode="auto">
            <a:xfrm>
              <a:off x="5840" y="-1086"/>
              <a:ext cx="1216" cy="2105"/>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FA6E1609-511A-4447-A861-5B8E5BDB5924}"/>
                </a:ext>
              </a:extLst>
            </p:cNvPr>
            <p:cNvSpPr>
              <a:spLocks/>
            </p:cNvSpPr>
            <p:nvPr userDrawn="1"/>
          </p:nvSpPr>
          <p:spPr bwMode="auto">
            <a:xfrm>
              <a:off x="6295" y="-1086"/>
              <a:ext cx="1219" cy="2105"/>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35600709-862F-4AFD-90EC-151DE5B48CF8}"/>
                </a:ext>
              </a:extLst>
            </p:cNvPr>
            <p:cNvSpPr>
              <a:spLocks/>
            </p:cNvSpPr>
            <p:nvPr userDrawn="1"/>
          </p:nvSpPr>
          <p:spPr bwMode="auto">
            <a:xfrm>
              <a:off x="6751" y="-1086"/>
              <a:ext cx="1216" cy="2105"/>
            </a:xfrm>
            <a:custGeom>
              <a:avLst/>
              <a:gdLst>
                <a:gd name="T0" fmla="*/ 975 w 1216"/>
                <a:gd name="T1" fmla="*/ 0 h 2105"/>
                <a:gd name="T2" fmla="*/ 877 w 1216"/>
                <a:gd name="T3" fmla="*/ 0 h 2105"/>
                <a:gd name="T4" fmla="*/ 0 w 1216"/>
                <a:gd name="T5" fmla="*/ 2105 h 2105"/>
                <a:gd name="T6" fmla="*/ 339 w 1216"/>
                <a:gd name="T7" fmla="*/ 2105 h 2105"/>
                <a:gd name="T8" fmla="*/ 1216 w 1216"/>
                <a:gd name="T9" fmla="*/ 0 h 2105"/>
                <a:gd name="T10" fmla="*/ 1122 w 1216"/>
                <a:gd name="T11" fmla="*/ 0 h 2105"/>
                <a:gd name="T12" fmla="*/ 975 w 1216"/>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6" h="2105">
                  <a:moveTo>
                    <a:pt x="975" y="0"/>
                  </a:moveTo>
                  <a:lnTo>
                    <a:pt x="877" y="0"/>
                  </a:lnTo>
                  <a:lnTo>
                    <a:pt x="0" y="2105"/>
                  </a:lnTo>
                  <a:lnTo>
                    <a:pt x="339" y="2105"/>
                  </a:lnTo>
                  <a:lnTo>
                    <a:pt x="1216" y="0"/>
                  </a:lnTo>
                  <a:lnTo>
                    <a:pt x="1122" y="0"/>
                  </a:lnTo>
                  <a:lnTo>
                    <a:pt x="97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9359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3" name="Group 4">
            <a:extLst>
              <a:ext uri="{FF2B5EF4-FFF2-40B4-BE49-F238E27FC236}">
                <a16:creationId xmlns:a16="http://schemas.microsoft.com/office/drawing/2014/main" id="{127FFEBD-92C4-4F94-A963-169CC7917290}"/>
              </a:ext>
            </a:extLst>
          </p:cNvPr>
          <p:cNvGrpSpPr>
            <a:grpSpLocks noChangeAspect="1"/>
          </p:cNvGrpSpPr>
          <p:nvPr userDrawn="1"/>
        </p:nvGrpSpPr>
        <p:grpSpPr bwMode="auto">
          <a:xfrm>
            <a:off x="4921250" y="0"/>
            <a:ext cx="7175500" cy="6858000"/>
            <a:chOff x="3100" y="0"/>
            <a:chExt cx="4520" cy="4320"/>
          </a:xfrm>
        </p:grpSpPr>
        <p:sp>
          <p:nvSpPr>
            <p:cNvPr id="6" name="AutoShape 3">
              <a:extLst>
                <a:ext uri="{FF2B5EF4-FFF2-40B4-BE49-F238E27FC236}">
                  <a16:creationId xmlns:a16="http://schemas.microsoft.com/office/drawing/2014/main" id="{0EFDF61D-619A-4C22-A471-834C4E56CD4B}"/>
                </a:ext>
              </a:extLst>
            </p:cNvPr>
            <p:cNvSpPr>
              <a:spLocks noChangeAspect="1" noChangeArrowheads="1" noTextEdit="1"/>
            </p:cNvSpPr>
            <p:nvPr userDrawn="1"/>
          </p:nvSpPr>
          <p:spPr bwMode="auto">
            <a:xfrm>
              <a:off x="3100" y="0"/>
              <a:ext cx="452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a:extLst>
                <a:ext uri="{FF2B5EF4-FFF2-40B4-BE49-F238E27FC236}">
                  <a16:creationId xmlns:a16="http://schemas.microsoft.com/office/drawing/2014/main" id="{746B2B6B-3A31-4322-8F5E-D2B25EBF252B}"/>
                </a:ext>
              </a:extLst>
            </p:cNvPr>
            <p:cNvSpPr>
              <a:spLocks/>
            </p:cNvSpPr>
            <p:nvPr userDrawn="1"/>
          </p:nvSpPr>
          <p:spPr bwMode="auto">
            <a:xfrm>
              <a:off x="3102" y="3303"/>
              <a:ext cx="1219" cy="2107"/>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74C12E87-D7F0-4832-BD85-592C04ABE7B7}"/>
                </a:ext>
              </a:extLst>
            </p:cNvPr>
            <p:cNvSpPr>
              <a:spLocks/>
            </p:cNvSpPr>
            <p:nvPr userDrawn="1"/>
          </p:nvSpPr>
          <p:spPr bwMode="auto">
            <a:xfrm>
              <a:off x="3551"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A77D53E-76D3-4BE8-A556-05C03E2C357F}"/>
                </a:ext>
              </a:extLst>
            </p:cNvPr>
            <p:cNvSpPr>
              <a:spLocks/>
            </p:cNvSpPr>
            <p:nvPr userDrawn="1"/>
          </p:nvSpPr>
          <p:spPr bwMode="auto">
            <a:xfrm>
              <a:off x="4004"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C38B4346-2BE5-43BF-93C9-42ED66D4EF35}"/>
                </a:ext>
              </a:extLst>
            </p:cNvPr>
            <p:cNvSpPr>
              <a:spLocks/>
            </p:cNvSpPr>
            <p:nvPr userDrawn="1"/>
          </p:nvSpPr>
          <p:spPr bwMode="auto">
            <a:xfrm>
              <a:off x="4468" y="1106"/>
              <a:ext cx="1218" cy="2108"/>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866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952BFC78-E0EC-4EA3-93C6-1A052A3E5D4E}"/>
                </a:ext>
              </a:extLst>
            </p:cNvPr>
            <p:cNvSpPr>
              <a:spLocks/>
            </p:cNvSpPr>
            <p:nvPr userDrawn="1"/>
          </p:nvSpPr>
          <p:spPr bwMode="auto">
            <a:xfrm>
              <a:off x="4925" y="1102"/>
              <a:ext cx="1221" cy="2112"/>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EB924F21-0637-4ED9-AC44-1E29D188AAA8}"/>
                </a:ext>
              </a:extLst>
            </p:cNvPr>
            <p:cNvSpPr>
              <a:spLocks/>
            </p:cNvSpPr>
            <p:nvPr userDrawn="1"/>
          </p:nvSpPr>
          <p:spPr bwMode="auto">
            <a:xfrm>
              <a:off x="5378" y="1102"/>
              <a:ext cx="1221" cy="2112"/>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7DB0478A-C56B-4C83-98F2-DD1EE6172A06}"/>
                </a:ext>
              </a:extLst>
            </p:cNvPr>
            <p:cNvSpPr>
              <a:spLocks/>
            </p:cNvSpPr>
            <p:nvPr userDrawn="1"/>
          </p:nvSpPr>
          <p:spPr bwMode="auto">
            <a:xfrm>
              <a:off x="5840" y="-1086"/>
              <a:ext cx="1216" cy="2105"/>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6D892F1-3E1B-4D6B-A597-F2EB5062024D}"/>
                </a:ext>
              </a:extLst>
            </p:cNvPr>
            <p:cNvSpPr>
              <a:spLocks/>
            </p:cNvSpPr>
            <p:nvPr userDrawn="1"/>
          </p:nvSpPr>
          <p:spPr bwMode="auto">
            <a:xfrm>
              <a:off x="6295" y="-1086"/>
              <a:ext cx="1219" cy="2105"/>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C4E7F3A7-2648-40A6-B6D9-058AF83DE8EE}"/>
                </a:ext>
              </a:extLst>
            </p:cNvPr>
            <p:cNvSpPr>
              <a:spLocks/>
            </p:cNvSpPr>
            <p:nvPr userDrawn="1"/>
          </p:nvSpPr>
          <p:spPr bwMode="auto">
            <a:xfrm>
              <a:off x="6751" y="-1086"/>
              <a:ext cx="1216" cy="2105"/>
            </a:xfrm>
            <a:custGeom>
              <a:avLst/>
              <a:gdLst>
                <a:gd name="T0" fmla="*/ 975 w 1216"/>
                <a:gd name="T1" fmla="*/ 0 h 2105"/>
                <a:gd name="T2" fmla="*/ 877 w 1216"/>
                <a:gd name="T3" fmla="*/ 0 h 2105"/>
                <a:gd name="T4" fmla="*/ 0 w 1216"/>
                <a:gd name="T5" fmla="*/ 2105 h 2105"/>
                <a:gd name="T6" fmla="*/ 339 w 1216"/>
                <a:gd name="T7" fmla="*/ 2105 h 2105"/>
                <a:gd name="T8" fmla="*/ 1216 w 1216"/>
                <a:gd name="T9" fmla="*/ 0 h 2105"/>
                <a:gd name="T10" fmla="*/ 1122 w 1216"/>
                <a:gd name="T11" fmla="*/ 0 h 2105"/>
                <a:gd name="T12" fmla="*/ 975 w 1216"/>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6" h="2105">
                  <a:moveTo>
                    <a:pt x="975" y="0"/>
                  </a:moveTo>
                  <a:lnTo>
                    <a:pt x="877" y="0"/>
                  </a:lnTo>
                  <a:lnTo>
                    <a:pt x="0" y="2105"/>
                  </a:lnTo>
                  <a:lnTo>
                    <a:pt x="339" y="2105"/>
                  </a:lnTo>
                  <a:lnTo>
                    <a:pt x="1216" y="0"/>
                  </a:lnTo>
                  <a:lnTo>
                    <a:pt x="1122" y="0"/>
                  </a:lnTo>
                  <a:lnTo>
                    <a:pt x="97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210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5" name="Group 4">
            <a:extLst>
              <a:ext uri="{FF2B5EF4-FFF2-40B4-BE49-F238E27FC236}">
                <a16:creationId xmlns:a16="http://schemas.microsoft.com/office/drawing/2014/main" id="{7AB0C669-DE43-4A5A-A2EA-21D95A90AE2A}"/>
              </a:ext>
            </a:extLst>
          </p:cNvPr>
          <p:cNvGrpSpPr>
            <a:grpSpLocks noChangeAspect="1"/>
          </p:cNvGrpSpPr>
          <p:nvPr userDrawn="1"/>
        </p:nvGrpSpPr>
        <p:grpSpPr bwMode="auto">
          <a:xfrm>
            <a:off x="4921250" y="0"/>
            <a:ext cx="7175500" cy="6858000"/>
            <a:chOff x="3100" y="0"/>
            <a:chExt cx="4520" cy="4320"/>
          </a:xfrm>
        </p:grpSpPr>
        <p:sp>
          <p:nvSpPr>
            <p:cNvPr id="6" name="AutoShape 3">
              <a:extLst>
                <a:ext uri="{FF2B5EF4-FFF2-40B4-BE49-F238E27FC236}">
                  <a16:creationId xmlns:a16="http://schemas.microsoft.com/office/drawing/2014/main" id="{156351BD-D6B5-488B-AE24-8F47DC3DA586}"/>
                </a:ext>
              </a:extLst>
            </p:cNvPr>
            <p:cNvSpPr>
              <a:spLocks noChangeAspect="1" noChangeArrowheads="1" noTextEdit="1"/>
            </p:cNvSpPr>
            <p:nvPr userDrawn="1"/>
          </p:nvSpPr>
          <p:spPr bwMode="auto">
            <a:xfrm>
              <a:off x="3100" y="0"/>
              <a:ext cx="452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a:extLst>
                <a:ext uri="{FF2B5EF4-FFF2-40B4-BE49-F238E27FC236}">
                  <a16:creationId xmlns:a16="http://schemas.microsoft.com/office/drawing/2014/main" id="{2B4F1581-FB10-48E8-B681-F7CBB9E2910A}"/>
                </a:ext>
              </a:extLst>
            </p:cNvPr>
            <p:cNvSpPr>
              <a:spLocks/>
            </p:cNvSpPr>
            <p:nvPr userDrawn="1"/>
          </p:nvSpPr>
          <p:spPr bwMode="auto">
            <a:xfrm>
              <a:off x="3102" y="3303"/>
              <a:ext cx="1219" cy="2107"/>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8DEF1C62-F34B-4B92-813B-E0CB3D5B845A}"/>
                </a:ext>
              </a:extLst>
            </p:cNvPr>
            <p:cNvSpPr>
              <a:spLocks/>
            </p:cNvSpPr>
            <p:nvPr userDrawn="1"/>
          </p:nvSpPr>
          <p:spPr bwMode="auto">
            <a:xfrm>
              <a:off x="3551"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16688894-1C55-4B77-8864-67F6EE4C5FC6}"/>
                </a:ext>
              </a:extLst>
            </p:cNvPr>
            <p:cNvSpPr>
              <a:spLocks/>
            </p:cNvSpPr>
            <p:nvPr userDrawn="1"/>
          </p:nvSpPr>
          <p:spPr bwMode="auto">
            <a:xfrm>
              <a:off x="4004"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A63CCBC-7FFD-4699-9639-3833F9689A89}"/>
                </a:ext>
              </a:extLst>
            </p:cNvPr>
            <p:cNvSpPr>
              <a:spLocks/>
            </p:cNvSpPr>
            <p:nvPr userDrawn="1"/>
          </p:nvSpPr>
          <p:spPr bwMode="auto">
            <a:xfrm>
              <a:off x="4468" y="1106"/>
              <a:ext cx="1218" cy="2108"/>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866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B4CC1E76-6003-4681-BBF7-2DA2570FC745}"/>
                </a:ext>
              </a:extLst>
            </p:cNvPr>
            <p:cNvSpPr>
              <a:spLocks/>
            </p:cNvSpPr>
            <p:nvPr userDrawn="1"/>
          </p:nvSpPr>
          <p:spPr bwMode="auto">
            <a:xfrm>
              <a:off x="4925" y="1102"/>
              <a:ext cx="1221" cy="2112"/>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05401F5E-B078-46C5-BB96-1BA3C4D9972D}"/>
                </a:ext>
              </a:extLst>
            </p:cNvPr>
            <p:cNvSpPr>
              <a:spLocks/>
            </p:cNvSpPr>
            <p:nvPr userDrawn="1"/>
          </p:nvSpPr>
          <p:spPr bwMode="auto">
            <a:xfrm>
              <a:off x="5378" y="1102"/>
              <a:ext cx="1221" cy="2112"/>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6ED191E0-7D78-4E7D-99AD-C4013DB87BF1}"/>
                </a:ext>
              </a:extLst>
            </p:cNvPr>
            <p:cNvSpPr>
              <a:spLocks/>
            </p:cNvSpPr>
            <p:nvPr userDrawn="1"/>
          </p:nvSpPr>
          <p:spPr bwMode="auto">
            <a:xfrm>
              <a:off x="5840" y="-1086"/>
              <a:ext cx="1216" cy="2105"/>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2D709D2-CD2A-4CD4-B9B9-1B1D5194BBEA}"/>
                </a:ext>
              </a:extLst>
            </p:cNvPr>
            <p:cNvSpPr>
              <a:spLocks/>
            </p:cNvSpPr>
            <p:nvPr userDrawn="1"/>
          </p:nvSpPr>
          <p:spPr bwMode="auto">
            <a:xfrm>
              <a:off x="6295" y="-1086"/>
              <a:ext cx="1219" cy="2105"/>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65F22FF9-C728-4ECB-A825-010DDADFB28F}"/>
                </a:ext>
              </a:extLst>
            </p:cNvPr>
            <p:cNvSpPr>
              <a:spLocks/>
            </p:cNvSpPr>
            <p:nvPr userDrawn="1"/>
          </p:nvSpPr>
          <p:spPr bwMode="auto">
            <a:xfrm>
              <a:off x="6751" y="-1086"/>
              <a:ext cx="1216" cy="2105"/>
            </a:xfrm>
            <a:custGeom>
              <a:avLst/>
              <a:gdLst>
                <a:gd name="T0" fmla="*/ 975 w 1216"/>
                <a:gd name="T1" fmla="*/ 0 h 2105"/>
                <a:gd name="T2" fmla="*/ 877 w 1216"/>
                <a:gd name="T3" fmla="*/ 0 h 2105"/>
                <a:gd name="T4" fmla="*/ 0 w 1216"/>
                <a:gd name="T5" fmla="*/ 2105 h 2105"/>
                <a:gd name="T6" fmla="*/ 339 w 1216"/>
                <a:gd name="T7" fmla="*/ 2105 h 2105"/>
                <a:gd name="T8" fmla="*/ 1216 w 1216"/>
                <a:gd name="T9" fmla="*/ 0 h 2105"/>
                <a:gd name="T10" fmla="*/ 1122 w 1216"/>
                <a:gd name="T11" fmla="*/ 0 h 2105"/>
                <a:gd name="T12" fmla="*/ 975 w 1216"/>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6" h="2105">
                  <a:moveTo>
                    <a:pt x="975" y="0"/>
                  </a:moveTo>
                  <a:lnTo>
                    <a:pt x="877" y="0"/>
                  </a:lnTo>
                  <a:lnTo>
                    <a:pt x="0" y="2105"/>
                  </a:lnTo>
                  <a:lnTo>
                    <a:pt x="339" y="2105"/>
                  </a:lnTo>
                  <a:lnTo>
                    <a:pt x="1216" y="0"/>
                  </a:lnTo>
                  <a:lnTo>
                    <a:pt x="1122" y="0"/>
                  </a:lnTo>
                  <a:lnTo>
                    <a:pt x="97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875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5" name="Group 4">
            <a:extLst>
              <a:ext uri="{FF2B5EF4-FFF2-40B4-BE49-F238E27FC236}">
                <a16:creationId xmlns:a16="http://schemas.microsoft.com/office/drawing/2014/main" id="{21E9038E-7F4B-495B-8578-7137091D72DF}"/>
              </a:ext>
            </a:extLst>
          </p:cNvPr>
          <p:cNvGrpSpPr>
            <a:grpSpLocks noChangeAspect="1"/>
          </p:cNvGrpSpPr>
          <p:nvPr userDrawn="1"/>
        </p:nvGrpSpPr>
        <p:grpSpPr bwMode="auto">
          <a:xfrm>
            <a:off x="4921250" y="0"/>
            <a:ext cx="7175500" cy="6858000"/>
            <a:chOff x="3100" y="0"/>
            <a:chExt cx="4520" cy="4320"/>
          </a:xfrm>
        </p:grpSpPr>
        <p:sp>
          <p:nvSpPr>
            <p:cNvPr id="6" name="AutoShape 3">
              <a:extLst>
                <a:ext uri="{FF2B5EF4-FFF2-40B4-BE49-F238E27FC236}">
                  <a16:creationId xmlns:a16="http://schemas.microsoft.com/office/drawing/2014/main" id="{F5D8F5A4-61C2-420F-AD30-5C6DB17F0B25}"/>
                </a:ext>
              </a:extLst>
            </p:cNvPr>
            <p:cNvSpPr>
              <a:spLocks noChangeAspect="1" noChangeArrowheads="1" noTextEdit="1"/>
            </p:cNvSpPr>
            <p:nvPr userDrawn="1"/>
          </p:nvSpPr>
          <p:spPr bwMode="auto">
            <a:xfrm>
              <a:off x="3100" y="0"/>
              <a:ext cx="452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a:extLst>
                <a:ext uri="{FF2B5EF4-FFF2-40B4-BE49-F238E27FC236}">
                  <a16:creationId xmlns:a16="http://schemas.microsoft.com/office/drawing/2014/main" id="{FA67635C-279F-41E2-9DAF-AFC1AA5ABBB2}"/>
                </a:ext>
              </a:extLst>
            </p:cNvPr>
            <p:cNvSpPr>
              <a:spLocks/>
            </p:cNvSpPr>
            <p:nvPr userDrawn="1"/>
          </p:nvSpPr>
          <p:spPr bwMode="auto">
            <a:xfrm>
              <a:off x="3102" y="3303"/>
              <a:ext cx="1219" cy="2107"/>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2B3F0B34-D7C1-41EB-BB1B-118930F92956}"/>
                </a:ext>
              </a:extLst>
            </p:cNvPr>
            <p:cNvSpPr>
              <a:spLocks/>
            </p:cNvSpPr>
            <p:nvPr userDrawn="1"/>
          </p:nvSpPr>
          <p:spPr bwMode="auto">
            <a:xfrm>
              <a:off x="3551"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354056C-DD46-423D-BF3D-E8E8D1DD95D4}"/>
                </a:ext>
              </a:extLst>
            </p:cNvPr>
            <p:cNvSpPr>
              <a:spLocks/>
            </p:cNvSpPr>
            <p:nvPr userDrawn="1"/>
          </p:nvSpPr>
          <p:spPr bwMode="auto">
            <a:xfrm>
              <a:off x="4004"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0C0BE033-4B36-43C5-8D3B-00D3575CB2E4}"/>
                </a:ext>
              </a:extLst>
            </p:cNvPr>
            <p:cNvSpPr>
              <a:spLocks/>
            </p:cNvSpPr>
            <p:nvPr userDrawn="1"/>
          </p:nvSpPr>
          <p:spPr bwMode="auto">
            <a:xfrm>
              <a:off x="4468" y="1106"/>
              <a:ext cx="1218" cy="2108"/>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8660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D38921D-42FC-47C4-9761-E8CDA1F2764C}"/>
                </a:ext>
              </a:extLst>
            </p:cNvPr>
            <p:cNvSpPr>
              <a:spLocks/>
            </p:cNvSpPr>
            <p:nvPr userDrawn="1"/>
          </p:nvSpPr>
          <p:spPr bwMode="auto">
            <a:xfrm>
              <a:off x="4925" y="1102"/>
              <a:ext cx="1221" cy="2112"/>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0EF52FA6-8047-46E1-A76E-F93198C13868}"/>
                </a:ext>
              </a:extLst>
            </p:cNvPr>
            <p:cNvSpPr>
              <a:spLocks/>
            </p:cNvSpPr>
            <p:nvPr userDrawn="1"/>
          </p:nvSpPr>
          <p:spPr bwMode="auto">
            <a:xfrm>
              <a:off x="5378" y="1102"/>
              <a:ext cx="1221" cy="2112"/>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F5FA3A0C-5050-4E48-85CB-5A50B6709D53}"/>
                </a:ext>
              </a:extLst>
            </p:cNvPr>
            <p:cNvSpPr>
              <a:spLocks/>
            </p:cNvSpPr>
            <p:nvPr userDrawn="1"/>
          </p:nvSpPr>
          <p:spPr bwMode="auto">
            <a:xfrm>
              <a:off x="5840" y="-1086"/>
              <a:ext cx="1216" cy="2105"/>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F635F0F5-CDCD-47AE-8012-164F7988A0E2}"/>
                </a:ext>
              </a:extLst>
            </p:cNvPr>
            <p:cNvSpPr>
              <a:spLocks/>
            </p:cNvSpPr>
            <p:nvPr userDrawn="1"/>
          </p:nvSpPr>
          <p:spPr bwMode="auto">
            <a:xfrm>
              <a:off x="6295" y="-1086"/>
              <a:ext cx="1219" cy="2105"/>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E6EC6A41-F5E4-4E43-986B-8918F69B4ED5}"/>
                </a:ext>
              </a:extLst>
            </p:cNvPr>
            <p:cNvSpPr>
              <a:spLocks/>
            </p:cNvSpPr>
            <p:nvPr userDrawn="1"/>
          </p:nvSpPr>
          <p:spPr bwMode="auto">
            <a:xfrm>
              <a:off x="6751" y="-1086"/>
              <a:ext cx="1216" cy="2105"/>
            </a:xfrm>
            <a:custGeom>
              <a:avLst/>
              <a:gdLst>
                <a:gd name="T0" fmla="*/ 975 w 1216"/>
                <a:gd name="T1" fmla="*/ 0 h 2105"/>
                <a:gd name="T2" fmla="*/ 877 w 1216"/>
                <a:gd name="T3" fmla="*/ 0 h 2105"/>
                <a:gd name="T4" fmla="*/ 0 w 1216"/>
                <a:gd name="T5" fmla="*/ 2105 h 2105"/>
                <a:gd name="T6" fmla="*/ 339 w 1216"/>
                <a:gd name="T7" fmla="*/ 2105 h 2105"/>
                <a:gd name="T8" fmla="*/ 1216 w 1216"/>
                <a:gd name="T9" fmla="*/ 0 h 2105"/>
                <a:gd name="T10" fmla="*/ 1122 w 1216"/>
                <a:gd name="T11" fmla="*/ 0 h 2105"/>
                <a:gd name="T12" fmla="*/ 975 w 1216"/>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6" h="2105">
                  <a:moveTo>
                    <a:pt x="975" y="0"/>
                  </a:moveTo>
                  <a:lnTo>
                    <a:pt x="877" y="0"/>
                  </a:lnTo>
                  <a:lnTo>
                    <a:pt x="0" y="2105"/>
                  </a:lnTo>
                  <a:lnTo>
                    <a:pt x="339" y="2105"/>
                  </a:lnTo>
                  <a:lnTo>
                    <a:pt x="1216" y="0"/>
                  </a:lnTo>
                  <a:lnTo>
                    <a:pt x="1122" y="0"/>
                  </a:lnTo>
                  <a:lnTo>
                    <a:pt x="97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42323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8494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8837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2815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149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372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8302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6804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039083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1188466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048205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50178152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053284512"/>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1" y="3028905"/>
            <a:ext cx="11360800" cy="800189"/>
          </a:xfrm>
          <a:prstGeom prst="rect">
            <a:avLst/>
          </a:prstGeom>
        </p:spPr>
        <p:txBody>
          <a:bodyPr wrap="square" lIns="91425" tIns="91425" rIns="91425" bIns="91425" anchor="ctr" anchorCtr="0"/>
          <a:lstStyle>
            <a:lvl1pPr lvl="0" algn="ctr" rtl="0">
              <a:spcBef>
                <a:spcPts val="0"/>
              </a:spcBef>
              <a:buSzPct val="100000"/>
              <a:buFont typeface="Roboto Light"/>
              <a:defRPr sz="4000" b="0" i="0">
                <a:solidFill>
                  <a:srgbClr val="737373"/>
                </a:solidFill>
                <a:latin typeface="Segoe UI Light" charset="0"/>
                <a:ea typeface="Segoe UI Light" charset="0"/>
                <a:cs typeface="Segoe UI Light" charset="0"/>
                <a:sym typeface="Roboto Light"/>
              </a:defRPr>
            </a:lvl1pPr>
            <a:lvl2pPr lvl="1" algn="ctr" rtl="0">
              <a:spcBef>
                <a:spcPts val="0"/>
              </a:spcBef>
              <a:buSzPct val="100000"/>
              <a:defRPr sz="4799"/>
            </a:lvl2pPr>
            <a:lvl3pPr lvl="2" algn="ctr" rtl="0">
              <a:spcBef>
                <a:spcPts val="0"/>
              </a:spcBef>
              <a:buSzPct val="100000"/>
              <a:defRPr sz="4799"/>
            </a:lvl3pPr>
            <a:lvl4pPr lvl="3" algn="ctr" rtl="0">
              <a:spcBef>
                <a:spcPts val="0"/>
              </a:spcBef>
              <a:buSzPct val="100000"/>
              <a:defRPr sz="4799"/>
            </a:lvl4pPr>
            <a:lvl5pPr lvl="4" algn="ctr" rtl="0">
              <a:spcBef>
                <a:spcPts val="0"/>
              </a:spcBef>
              <a:buSzPct val="100000"/>
              <a:defRPr sz="4799"/>
            </a:lvl5pPr>
            <a:lvl6pPr lvl="5" algn="ctr" rtl="0">
              <a:spcBef>
                <a:spcPts val="0"/>
              </a:spcBef>
              <a:buSzPct val="100000"/>
              <a:defRPr sz="4799"/>
            </a:lvl6pPr>
            <a:lvl7pPr lvl="6" algn="ctr" rtl="0">
              <a:spcBef>
                <a:spcPts val="0"/>
              </a:spcBef>
              <a:buSzPct val="100000"/>
              <a:defRPr sz="4799"/>
            </a:lvl7pPr>
            <a:lvl8pPr lvl="7" algn="ctr" rtl="0">
              <a:spcBef>
                <a:spcPts val="0"/>
              </a:spcBef>
              <a:buSzPct val="100000"/>
              <a:defRPr sz="4799"/>
            </a:lvl8pPr>
            <a:lvl9pPr lvl="8" algn="ctr" rtl="0">
              <a:spcBef>
                <a:spcPts val="0"/>
              </a:spcBef>
              <a:buSzPct val="100000"/>
              <a:defRPr sz="4799"/>
            </a:lvl9pPr>
          </a:lstStyle>
          <a:p>
            <a:endParaRPr/>
          </a:p>
        </p:txBody>
      </p:sp>
    </p:spTree>
    <p:extLst>
      <p:ext uri="{BB962C8B-B14F-4D97-AF65-F5344CB8AC3E}">
        <p14:creationId xmlns:p14="http://schemas.microsoft.com/office/powerpoint/2010/main" val="211240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134569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4543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452531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9943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859039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3041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237067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501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203143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6621825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4606540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0114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770906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92580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523201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6915486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74393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925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238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9294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5C46-DA80-433F-B1A9-EF55510C2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C96BDA-9CE5-4FE1-975E-197904C4E4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860920-AE03-41E2-A220-4E0CB4CB9AEE}"/>
              </a:ext>
            </a:extLst>
          </p:cNvPr>
          <p:cNvSpPr>
            <a:spLocks noGrp="1"/>
          </p:cNvSpPr>
          <p:nvPr>
            <p:ph type="dt" sz="half" idx="10"/>
          </p:nvPr>
        </p:nvSpPr>
        <p:spPr/>
        <p:txBody>
          <a:bodyPr/>
          <a:lstStyle/>
          <a:p>
            <a:fld id="{A81AC1A0-7164-452D-8A47-E27306B9B4E9}" type="datetimeFigureOut">
              <a:rPr lang="en-US" smtClean="0"/>
              <a:t>5/13/2019</a:t>
            </a:fld>
            <a:endParaRPr lang="en-US"/>
          </a:p>
        </p:txBody>
      </p:sp>
      <p:sp>
        <p:nvSpPr>
          <p:cNvPr id="5" name="Footer Placeholder 4">
            <a:extLst>
              <a:ext uri="{FF2B5EF4-FFF2-40B4-BE49-F238E27FC236}">
                <a16:creationId xmlns:a16="http://schemas.microsoft.com/office/drawing/2014/main" id="{ACAA7D8C-B163-44E9-A721-864F52862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056B6-652B-4CDA-A62A-C46E6760B772}"/>
              </a:ext>
            </a:extLst>
          </p:cNvPr>
          <p:cNvSpPr>
            <a:spLocks noGrp="1"/>
          </p:cNvSpPr>
          <p:nvPr>
            <p:ph type="sldNum" sz="quarter" idx="12"/>
          </p:nvPr>
        </p:nvSpPr>
        <p:spPr/>
        <p:txBody>
          <a:bodyPr/>
          <a:lstStyle/>
          <a:p>
            <a:fld id="{7B3AD202-07E8-4AD0-909A-F7F9F590DDAD}" type="slidenum">
              <a:rPr lang="en-US" smtClean="0"/>
              <a:t>‹#›</a:t>
            </a:fld>
            <a:endParaRPr lang="en-US"/>
          </a:p>
        </p:txBody>
      </p:sp>
    </p:spTree>
    <p:extLst>
      <p:ext uri="{BB962C8B-B14F-4D97-AF65-F5344CB8AC3E}">
        <p14:creationId xmlns:p14="http://schemas.microsoft.com/office/powerpoint/2010/main" val="12190684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BFE-DB45-40FC-8976-B7E77B1C6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D23C73-8DAA-4705-9AD2-440741D00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FF052-5FF2-42EB-A0E3-321ACAA723DA}"/>
              </a:ext>
            </a:extLst>
          </p:cNvPr>
          <p:cNvSpPr>
            <a:spLocks noGrp="1"/>
          </p:cNvSpPr>
          <p:nvPr>
            <p:ph type="dt" sz="half" idx="10"/>
          </p:nvPr>
        </p:nvSpPr>
        <p:spPr/>
        <p:txBody>
          <a:bodyPr/>
          <a:lstStyle/>
          <a:p>
            <a:fld id="{03A829CE-F0C9-41E0-8848-830E4AEA5878}" type="datetimeFigureOut">
              <a:rPr lang="en-US" smtClean="0"/>
              <a:t>5/13/2019</a:t>
            </a:fld>
            <a:endParaRPr lang="en-US"/>
          </a:p>
        </p:txBody>
      </p:sp>
      <p:sp>
        <p:nvSpPr>
          <p:cNvPr id="5" name="Footer Placeholder 4">
            <a:extLst>
              <a:ext uri="{FF2B5EF4-FFF2-40B4-BE49-F238E27FC236}">
                <a16:creationId xmlns:a16="http://schemas.microsoft.com/office/drawing/2014/main" id="{A7285295-CFB6-48EE-A9B9-2CA107A3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46556-4474-4BDC-8022-61D1EB877A31}"/>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103026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265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446194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285946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33988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06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661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04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6354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9431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71894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8203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473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2488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42419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3103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85126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3619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44059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4462867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25646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656624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4043024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image" Target="../media/image1.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theme" Target="../theme/theme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theme" Target="../theme/theme4.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image" Target="../media/image29.emf"/><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363103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747" r:id="rId24"/>
    <p:sldLayoutId id="2147483697" r:id="rId25"/>
    <p:sldLayoutId id="2147483791" r:id="rId26"/>
    <p:sldLayoutId id="2147483698" r:id="rId27"/>
    <p:sldLayoutId id="2147483699" r:id="rId28"/>
    <p:sldLayoutId id="2147483701" r:id="rId29"/>
    <p:sldLayoutId id="214748370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835915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96615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4" r:id="rId19"/>
    <p:sldLayoutId id="214748382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4283509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 id="2147483865"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6.sv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9C36F1D-D02F-E747-BCCD-22FF525F761B}"/>
              </a:ext>
            </a:extLst>
          </p:cNvPr>
          <p:cNvGrpSpPr/>
          <p:nvPr/>
        </p:nvGrpSpPr>
        <p:grpSpPr>
          <a:xfrm>
            <a:off x="437358" y="2657464"/>
            <a:ext cx="10745587" cy="3839553"/>
            <a:chOff x="972231" y="4111900"/>
            <a:chExt cx="10745587" cy="3839553"/>
          </a:xfrm>
        </p:grpSpPr>
        <p:sp>
          <p:nvSpPr>
            <p:cNvPr id="20" name="Rounded Rectangle 19">
              <a:extLst>
                <a:ext uri="{FF2B5EF4-FFF2-40B4-BE49-F238E27FC236}">
                  <a16:creationId xmlns:a16="http://schemas.microsoft.com/office/drawing/2014/main" id="{58E32A7A-06AE-0842-970E-F89C5BB21826}"/>
                </a:ext>
              </a:extLst>
            </p:cNvPr>
            <p:cNvSpPr/>
            <p:nvPr/>
          </p:nvSpPr>
          <p:spPr>
            <a:xfrm>
              <a:off x="1378141" y="4473578"/>
              <a:ext cx="10339677" cy="3477875"/>
            </a:xfrm>
            <a:prstGeom prst="roundRect">
              <a:avLst>
                <a:gd name="adj" fmla="val 0"/>
              </a:avLst>
            </a:prstGeom>
            <a:solidFill>
              <a:schemeClr val="bg1"/>
            </a:solidFill>
            <a:ln>
              <a:noFill/>
            </a:ln>
            <a:effectLst>
              <a:outerShdw blurRad="127000" dist="38100" dir="2700000" algn="tl" rotWithShape="0">
                <a:prstClr val="black">
                  <a:alpha val="40000"/>
                </a:prstClr>
              </a:outerShdw>
            </a:effectLst>
          </p:spPr>
          <p:txBody>
            <a:bodyPr wrap="square" lIns="365760" tIns="274320" rIns="365760" bIns="182880">
              <a:spAutoFit/>
            </a:bodyPr>
            <a:lstStyle/>
            <a:p>
              <a:r>
                <a:rPr lang="en-US" sz="2400">
                  <a:latin typeface="Segoe UI"/>
                </a:rPr>
                <a:t>“We are delighted to be collaborating on an ongoing basis with Azure to ensure that Singularity is ‘ORAS aware’. Through our initial efforts, SIF container images can now be stored and retrieved in Azure Container Registry as well as other OCI distribution-based registries. For those seeking to leverage standards-compliant containers in Azure Container Registry, support for ORAS via Singularity represents a significant advancement.” </a:t>
              </a:r>
            </a:p>
            <a:p>
              <a:pPr>
                <a:spcBef>
                  <a:spcPts val="1200"/>
                </a:spcBef>
              </a:pPr>
              <a:r>
                <a:rPr lang="en-US" err="1">
                  <a:solidFill>
                    <a:srgbClr val="1592EF"/>
                  </a:solidFill>
                  <a:latin typeface="Segoe UI"/>
                </a:rPr>
                <a:t>Sylabs</a:t>
              </a:r>
              <a:r>
                <a:rPr lang="en-US">
                  <a:solidFill>
                    <a:srgbClr val="1592EF"/>
                  </a:solidFill>
                  <a:latin typeface="Segoe UI"/>
                </a:rPr>
                <a:t> CEO Gregory </a:t>
              </a:r>
              <a:r>
                <a:rPr lang="en-US" err="1">
                  <a:solidFill>
                    <a:srgbClr val="1592EF"/>
                  </a:solidFill>
                  <a:latin typeface="Segoe UI"/>
                </a:rPr>
                <a:t>Kurtzer</a:t>
              </a:r>
              <a:endParaRPr lang="en-US">
                <a:solidFill>
                  <a:srgbClr val="1592EF"/>
                </a:solidFill>
                <a:latin typeface="Segoe UI"/>
              </a:endParaRPr>
            </a:p>
          </p:txBody>
        </p:sp>
        <p:pic>
          <p:nvPicPr>
            <p:cNvPr id="21" name="Picture 20">
              <a:extLst>
                <a:ext uri="{FF2B5EF4-FFF2-40B4-BE49-F238E27FC236}">
                  <a16:creationId xmlns:a16="http://schemas.microsoft.com/office/drawing/2014/main" id="{EFAE3E25-7585-3945-B7AB-5C598C817FD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72231" y="4111900"/>
              <a:ext cx="827999" cy="838056"/>
            </a:xfrm>
            <a:prstGeom prst="rect">
              <a:avLst/>
            </a:prstGeom>
          </p:spPr>
        </p:pic>
      </p:grpSp>
      <p:grpSp>
        <p:nvGrpSpPr>
          <p:cNvPr id="14" name="Group 13">
            <a:extLst>
              <a:ext uri="{FF2B5EF4-FFF2-40B4-BE49-F238E27FC236}">
                <a16:creationId xmlns:a16="http://schemas.microsoft.com/office/drawing/2014/main" id="{4DBF4858-4D00-A145-88D9-1809AFFA944E}"/>
              </a:ext>
            </a:extLst>
          </p:cNvPr>
          <p:cNvGrpSpPr/>
          <p:nvPr/>
        </p:nvGrpSpPr>
        <p:grpSpPr>
          <a:xfrm>
            <a:off x="362666" y="4259320"/>
            <a:ext cx="5486400" cy="2197890"/>
            <a:chOff x="345233" y="4421462"/>
            <a:chExt cx="5303520" cy="1587453"/>
          </a:xfrm>
          <a:effectLst>
            <a:outerShdw blurRad="88900" dist="38100" dir="2700000" algn="tl" rotWithShape="0">
              <a:prstClr val="black">
                <a:alpha val="28000"/>
              </a:prstClr>
            </a:outerShdw>
          </a:effectLst>
        </p:grpSpPr>
        <p:sp>
          <p:nvSpPr>
            <p:cNvPr id="11" name="Rounded Rectangle 10">
              <a:extLst>
                <a:ext uri="{FF2B5EF4-FFF2-40B4-BE49-F238E27FC236}">
                  <a16:creationId xmlns:a16="http://schemas.microsoft.com/office/drawing/2014/main" id="{07BDC904-E424-2343-BB0B-7AD706D4D078}"/>
                </a:ext>
              </a:extLst>
            </p:cNvPr>
            <p:cNvSpPr/>
            <p:nvPr/>
          </p:nvSpPr>
          <p:spPr>
            <a:xfrm>
              <a:off x="345233" y="4421462"/>
              <a:ext cx="5303520" cy="1587453"/>
            </a:xfrm>
            <a:prstGeom prst="roundRect">
              <a:avLst>
                <a:gd name="adj" fmla="val 0"/>
              </a:avLst>
            </a:prstGeom>
            <a:solidFill>
              <a:srgbClr val="1592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576" rIns="0" rtlCol="0" anchor="t" anchorCtr="0"/>
            <a:lstStyle/>
            <a:p>
              <a:r>
                <a:rPr lang="en-US">
                  <a:solidFill>
                    <a:schemeClr val="bg1"/>
                  </a:solidFill>
                </a:rPr>
                <a:t>HELM </a:t>
              </a:r>
              <a:r>
                <a:rPr lang="en-US" b="1">
                  <a:solidFill>
                    <a:schemeClr val="bg1"/>
                  </a:solidFill>
                </a:rPr>
                <a:t>2</a:t>
              </a:r>
            </a:p>
          </p:txBody>
        </p:sp>
        <p:sp>
          <p:nvSpPr>
            <p:cNvPr id="5" name="Rectangle 4">
              <a:extLst>
                <a:ext uri="{FF2B5EF4-FFF2-40B4-BE49-F238E27FC236}">
                  <a16:creationId xmlns:a16="http://schemas.microsoft.com/office/drawing/2014/main" id="{947BA450-A470-4949-B062-29C8A9651F61}"/>
                </a:ext>
              </a:extLst>
            </p:cNvPr>
            <p:cNvSpPr/>
            <p:nvPr/>
          </p:nvSpPr>
          <p:spPr>
            <a:xfrm>
              <a:off x="345233" y="4664591"/>
              <a:ext cx="5303520" cy="134432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274320" rtlCol="0" anchor="ctr"/>
            <a:lstStyle/>
            <a:p>
              <a:endParaRPr lang="en-US"/>
            </a:p>
          </p:txBody>
        </p:sp>
      </p:grpSp>
      <p:sp>
        <p:nvSpPr>
          <p:cNvPr id="13" name="Rectangle 12">
            <a:extLst>
              <a:ext uri="{FF2B5EF4-FFF2-40B4-BE49-F238E27FC236}">
                <a16:creationId xmlns:a16="http://schemas.microsoft.com/office/drawing/2014/main" id="{A5F42B90-875C-CB49-B19C-15EBEA56A722}"/>
              </a:ext>
            </a:extLst>
          </p:cNvPr>
          <p:cNvSpPr/>
          <p:nvPr/>
        </p:nvSpPr>
        <p:spPr>
          <a:xfrm>
            <a:off x="208987" y="4811226"/>
            <a:ext cx="5354231" cy="114763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lIns="274320" rtlCol="0" anchor="t"/>
          <a:lstStyle/>
          <a:p>
            <a:r>
              <a:rPr lang="en-US" sz="1400" dirty="0">
                <a:latin typeface="Consolas" panose="020B0609020204030204" pitchFamily="49" charset="0"/>
                <a:cs typeface="Consolas" panose="020B0609020204030204" pitchFamily="49" charset="0"/>
              </a:rPr>
              <a:t>$ </a:t>
            </a:r>
            <a:r>
              <a:rPr lang="en-US" sz="1400" dirty="0">
                <a:solidFill>
                  <a:srgbClr val="00B0F0"/>
                </a:solidFill>
                <a:latin typeface="Consolas" panose="020B0609020204030204" pitchFamily="49" charset="0"/>
                <a:cs typeface="Consolas" panose="020B0609020204030204" pitchFamily="49" charset="0"/>
              </a:rPr>
              <a:t>az</a:t>
            </a:r>
            <a:r>
              <a:rPr lang="en-US" sz="1400" dirty="0">
                <a:latin typeface="Consolas" panose="020B0609020204030204" pitchFamily="49" charset="0"/>
                <a:cs typeface="Consolas" panose="020B0609020204030204" pitchFamily="49" charset="0"/>
              </a:rPr>
              <a:t> login</a:t>
            </a:r>
          </a:p>
          <a:p>
            <a:r>
              <a:rPr lang="en-US" sz="1400" dirty="0">
                <a:latin typeface="Consolas" panose="020B0609020204030204" pitchFamily="49" charset="0"/>
                <a:cs typeface="Consolas" panose="020B0609020204030204" pitchFamily="49" charset="0"/>
              </a:rPr>
              <a:t>$ </a:t>
            </a:r>
            <a:r>
              <a:rPr lang="en-US" sz="1400" dirty="0">
                <a:solidFill>
                  <a:srgbClr val="00B0F0"/>
                </a:solidFill>
                <a:latin typeface="Consolas" panose="020B0609020204030204" pitchFamily="49" charset="0"/>
                <a:cs typeface="Consolas" panose="020B0609020204030204" pitchFamily="49" charset="0"/>
              </a:rPr>
              <a:t>az</a:t>
            </a:r>
            <a:r>
              <a:rPr lang="en-US" sz="1400" dirty="0">
                <a:latin typeface="Consolas" panose="020B0609020204030204" pitchFamily="49" charset="0"/>
                <a:cs typeface="Consolas" panose="020B0609020204030204" pitchFamily="49" charset="0"/>
              </a:rPr>
              <a:t> acr helm repo add -r $registry</a:t>
            </a:r>
          </a:p>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package ./</a:t>
            </a:r>
            <a:r>
              <a:rPr lang="en-US" sz="1400" dirty="0" err="1">
                <a:latin typeface="Consolas" panose="020B0609020204030204" pitchFamily="49" charset="0"/>
                <a:cs typeface="Consolas" panose="020B0609020204030204" pitchFamily="49" charset="0"/>
              </a:rPr>
              <a:t>wordpress</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rgbClr val="00B0F0"/>
                </a:solidFill>
                <a:latin typeface="Consolas" panose="020B0609020204030204" pitchFamily="49" charset="0"/>
                <a:cs typeface="Consolas" panose="020B0609020204030204" pitchFamily="49" charset="0"/>
              </a:rPr>
              <a:t>az</a:t>
            </a:r>
            <a:r>
              <a:rPr lang="en-US" sz="1400" dirty="0">
                <a:latin typeface="Consolas" panose="020B0609020204030204" pitchFamily="49" charset="0"/>
                <a:cs typeface="Consolas" panose="020B0609020204030204" pitchFamily="49" charset="0"/>
              </a:rPr>
              <a:t> acr helm push wordpress-5.7.tgz</a:t>
            </a:r>
          </a:p>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fetch $registry/</a:t>
            </a:r>
            <a:r>
              <a:rPr lang="en-US" sz="1400" dirty="0" err="1">
                <a:latin typeface="Consolas" panose="020B0609020204030204" pitchFamily="49" charset="0"/>
                <a:cs typeface="Consolas" panose="020B0609020204030204" pitchFamily="49" charset="0"/>
              </a:rPr>
              <a:t>wordpress</a:t>
            </a:r>
            <a:r>
              <a:rPr lang="en-US" sz="1400" dirty="0">
                <a:latin typeface="Consolas" panose="020B0609020204030204" pitchFamily="49" charset="0"/>
                <a:cs typeface="Consolas" panose="020B0609020204030204" pitchFamily="49" charset="0"/>
              </a:rPr>
              <a:t> --version ..</a:t>
            </a:r>
          </a:p>
        </p:txBody>
      </p:sp>
      <p:grpSp>
        <p:nvGrpSpPr>
          <p:cNvPr id="15" name="Group 14">
            <a:extLst>
              <a:ext uri="{FF2B5EF4-FFF2-40B4-BE49-F238E27FC236}">
                <a16:creationId xmlns:a16="http://schemas.microsoft.com/office/drawing/2014/main" id="{86BC5C1C-391E-2D44-B927-79574D44B482}"/>
              </a:ext>
            </a:extLst>
          </p:cNvPr>
          <p:cNvGrpSpPr/>
          <p:nvPr/>
        </p:nvGrpSpPr>
        <p:grpSpPr>
          <a:xfrm>
            <a:off x="6096000" y="4259320"/>
            <a:ext cx="5486400" cy="2209465"/>
            <a:chOff x="345232" y="4413102"/>
            <a:chExt cx="5303521" cy="1595813"/>
          </a:xfrm>
          <a:effectLst>
            <a:outerShdw blurRad="88900" dist="38100" dir="2700000" algn="tl" rotWithShape="0">
              <a:prstClr val="black">
                <a:alpha val="28000"/>
              </a:prstClr>
            </a:outerShdw>
          </a:effectLst>
        </p:grpSpPr>
        <p:sp>
          <p:nvSpPr>
            <p:cNvPr id="16" name="Rounded Rectangle 15">
              <a:extLst>
                <a:ext uri="{FF2B5EF4-FFF2-40B4-BE49-F238E27FC236}">
                  <a16:creationId xmlns:a16="http://schemas.microsoft.com/office/drawing/2014/main" id="{068F50A9-22CE-0041-A7F4-750752DFE24E}"/>
                </a:ext>
              </a:extLst>
            </p:cNvPr>
            <p:cNvSpPr/>
            <p:nvPr/>
          </p:nvSpPr>
          <p:spPr>
            <a:xfrm>
              <a:off x="345232" y="4413102"/>
              <a:ext cx="5303521" cy="1595812"/>
            </a:xfrm>
            <a:prstGeom prst="roundRect">
              <a:avLst>
                <a:gd name="adj" fmla="val 0"/>
              </a:avLst>
            </a:prstGeom>
            <a:solidFill>
              <a:srgbClr val="1592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6576" rIns="0" rtlCol="0" anchor="t" anchorCtr="0"/>
            <a:lstStyle/>
            <a:p>
              <a:r>
                <a:rPr lang="en-US">
                  <a:solidFill>
                    <a:schemeClr val="bg1"/>
                  </a:solidFill>
                </a:rPr>
                <a:t>HELM </a:t>
              </a:r>
              <a:r>
                <a:rPr lang="en-US" b="1">
                  <a:solidFill>
                    <a:schemeClr val="bg1"/>
                  </a:solidFill>
                </a:rPr>
                <a:t>3</a:t>
              </a:r>
            </a:p>
          </p:txBody>
        </p:sp>
        <p:sp>
          <p:nvSpPr>
            <p:cNvPr id="17" name="Rectangle 16">
              <a:extLst>
                <a:ext uri="{FF2B5EF4-FFF2-40B4-BE49-F238E27FC236}">
                  <a16:creationId xmlns:a16="http://schemas.microsoft.com/office/drawing/2014/main" id="{32EA1416-0410-E644-B8D5-22AF04569E3E}"/>
                </a:ext>
              </a:extLst>
            </p:cNvPr>
            <p:cNvSpPr/>
            <p:nvPr/>
          </p:nvSpPr>
          <p:spPr>
            <a:xfrm>
              <a:off x="345233" y="4656231"/>
              <a:ext cx="5303520" cy="135268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274320" rtlCol="0" anchor="ctr"/>
            <a:lstStyle/>
            <a:p>
              <a:endParaRPr lang="en-US"/>
            </a:p>
          </p:txBody>
        </p:sp>
      </p:grpSp>
      <p:sp>
        <p:nvSpPr>
          <p:cNvPr id="2" name="Title 1">
            <a:extLst>
              <a:ext uri="{FF2B5EF4-FFF2-40B4-BE49-F238E27FC236}">
                <a16:creationId xmlns:a16="http://schemas.microsoft.com/office/drawing/2014/main" id="{175D161C-8AE0-EC48-BC51-DBEE7E3EC985}"/>
              </a:ext>
            </a:extLst>
          </p:cNvPr>
          <p:cNvSpPr>
            <a:spLocks noGrp="1"/>
          </p:cNvSpPr>
          <p:nvPr>
            <p:ph type="title"/>
          </p:nvPr>
        </p:nvSpPr>
        <p:spPr/>
        <p:txBody>
          <a:bodyPr/>
          <a:lstStyle/>
          <a:p>
            <a:r>
              <a:rPr lang="en-US"/>
              <a:t>Azure Container Registry</a:t>
            </a:r>
          </a:p>
        </p:txBody>
      </p:sp>
      <p:sp>
        <p:nvSpPr>
          <p:cNvPr id="10" name="Rectangle 9">
            <a:extLst>
              <a:ext uri="{FF2B5EF4-FFF2-40B4-BE49-F238E27FC236}">
                <a16:creationId xmlns:a16="http://schemas.microsoft.com/office/drawing/2014/main" id="{E8B8CA13-92B3-A343-ADDD-C6CA0B71A455}"/>
              </a:ext>
            </a:extLst>
          </p:cNvPr>
          <p:cNvSpPr/>
          <p:nvPr/>
        </p:nvSpPr>
        <p:spPr>
          <a:xfrm>
            <a:off x="6053137" y="4811226"/>
            <a:ext cx="6138863" cy="139026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registry login $registry -u $user -p $</a:t>
            </a:r>
            <a:r>
              <a:rPr lang="en-US" sz="1400" dirty="0" err="1">
                <a:latin typeface="Consolas" panose="020B0609020204030204" pitchFamily="49" charset="0"/>
                <a:cs typeface="Consolas" panose="020B0609020204030204" pitchFamily="49" charset="0"/>
              </a:rPr>
              <a:t>pwd</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chart save </a:t>
            </a:r>
            <a:r>
              <a:rPr lang="en-US" sz="1400" dirty="0" err="1">
                <a:latin typeface="Consolas" panose="020B0609020204030204" pitchFamily="49" charset="0"/>
                <a:cs typeface="Consolas" panose="020B0609020204030204" pitchFamily="49" charset="0"/>
              </a:rPr>
              <a:t>wordpress</a:t>
            </a:r>
            <a:r>
              <a:rPr lang="en-US" sz="1400" dirty="0">
                <a:latin typeface="Consolas" panose="020B0609020204030204" pitchFamily="49" charset="0"/>
                <a:cs typeface="Consolas" panose="020B0609020204030204" pitchFamily="49" charset="0"/>
              </a:rPr>
              <a:t>/ $registry/wordpress:5.7</a:t>
            </a:r>
          </a:p>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chart push $registry/wordpress:5.7</a:t>
            </a:r>
          </a:p>
          <a:p>
            <a:r>
              <a:rPr lang="en-US" sz="1400" dirty="0">
                <a:latin typeface="Consolas" panose="020B0609020204030204" pitchFamily="49" charset="0"/>
                <a:cs typeface="Consolas" panose="020B0609020204030204" pitchFamily="49" charset="0"/>
              </a:rPr>
              <a:t>$ </a:t>
            </a:r>
            <a:r>
              <a:rPr lang="en-US" sz="1400" b="1" dirty="0">
                <a:solidFill>
                  <a:srgbClr val="FFFF00"/>
                </a:solidFill>
                <a:latin typeface="Consolas" panose="020B0609020204030204" pitchFamily="49" charset="0"/>
                <a:cs typeface="Consolas" panose="020B0609020204030204" pitchFamily="49" charset="0"/>
              </a:rPr>
              <a:t>helm</a:t>
            </a:r>
            <a:r>
              <a:rPr lang="en-US" sz="1400" dirty="0">
                <a:latin typeface="Consolas" panose="020B0609020204030204" pitchFamily="49" charset="0"/>
                <a:cs typeface="Consolas" panose="020B0609020204030204" pitchFamily="49" charset="0"/>
              </a:rPr>
              <a:t> chart pull $registry/wordpress:5.7</a:t>
            </a:r>
          </a:p>
        </p:txBody>
      </p:sp>
      <p:pic>
        <p:nvPicPr>
          <p:cNvPr id="1032" name="Picture 8" descr="Related image">
            <a:extLst>
              <a:ext uri="{FF2B5EF4-FFF2-40B4-BE49-F238E27FC236}">
                <a16:creationId xmlns:a16="http://schemas.microsoft.com/office/drawing/2014/main" id="{5F8E3335-C04B-A347-9544-5C4E2964EB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66092" y="6026171"/>
            <a:ext cx="632617" cy="657897"/>
          </a:xfrm>
          <a:prstGeom prst="ellipse">
            <a:avLst/>
          </a:prstGeom>
          <a:ln w="28575"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23572D4E-3E61-EE47-B17A-70C3692DC239}"/>
              </a:ext>
            </a:extLst>
          </p:cNvPr>
          <p:cNvGrpSpPr/>
          <p:nvPr/>
        </p:nvGrpSpPr>
        <p:grpSpPr>
          <a:xfrm>
            <a:off x="572690" y="1442597"/>
            <a:ext cx="3581867" cy="998226"/>
            <a:chOff x="572690" y="1442597"/>
            <a:chExt cx="3581867" cy="998226"/>
          </a:xfrm>
        </p:grpSpPr>
        <p:pic>
          <p:nvPicPr>
            <p:cNvPr id="4" name="Picture 3">
              <a:extLst>
                <a:ext uri="{FF2B5EF4-FFF2-40B4-BE49-F238E27FC236}">
                  <a16:creationId xmlns:a16="http://schemas.microsoft.com/office/drawing/2014/main" id="{F5B3FB16-D34B-7047-B5AF-47B3AA7AB95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72690" y="1442597"/>
              <a:ext cx="1018597" cy="998226"/>
            </a:xfrm>
            <a:prstGeom prst="rect">
              <a:avLst/>
            </a:prstGeom>
          </p:spPr>
        </p:pic>
        <p:sp>
          <p:nvSpPr>
            <p:cNvPr id="9" name="TextBox 8">
              <a:extLst>
                <a:ext uri="{FF2B5EF4-FFF2-40B4-BE49-F238E27FC236}">
                  <a16:creationId xmlns:a16="http://schemas.microsoft.com/office/drawing/2014/main" id="{A1439C42-385C-1044-A5F1-DEB8EA0307FC}"/>
                </a:ext>
              </a:extLst>
            </p:cNvPr>
            <p:cNvSpPr txBox="1"/>
            <p:nvPr/>
          </p:nvSpPr>
          <p:spPr>
            <a:xfrm>
              <a:off x="1768626" y="1590063"/>
              <a:ext cx="2385931" cy="553998"/>
            </a:xfrm>
            <a:prstGeom prst="rect">
              <a:avLst/>
            </a:prstGeom>
            <a:noFill/>
          </p:spPr>
          <p:txBody>
            <a:bodyPr wrap="square" lIns="0" tIns="0" rIns="0" bIns="0" rtlCol="0">
              <a:spAutoFit/>
            </a:bodyPr>
            <a:lstStyle/>
            <a:p>
              <a:pPr algn="l"/>
              <a:r>
                <a:rPr lang="en-US">
                  <a:gradFill>
                    <a:gsLst>
                      <a:gs pos="2917">
                        <a:schemeClr val="tx1"/>
                      </a:gs>
                      <a:gs pos="30000">
                        <a:schemeClr val="tx1"/>
                      </a:gs>
                    </a:gsLst>
                    <a:lin ang="5400000" scaled="0"/>
                  </a:gradFill>
                </a:rPr>
                <a:t>Based on the Docker Distribution project</a:t>
              </a:r>
            </a:p>
          </p:txBody>
        </p:sp>
      </p:grpSp>
      <p:grpSp>
        <p:nvGrpSpPr>
          <p:cNvPr id="24" name="Group 23">
            <a:extLst>
              <a:ext uri="{FF2B5EF4-FFF2-40B4-BE49-F238E27FC236}">
                <a16:creationId xmlns:a16="http://schemas.microsoft.com/office/drawing/2014/main" id="{31C5ECCB-8266-734A-978F-ACC5BE635C05}"/>
              </a:ext>
            </a:extLst>
          </p:cNvPr>
          <p:cNvGrpSpPr/>
          <p:nvPr/>
        </p:nvGrpSpPr>
        <p:grpSpPr>
          <a:xfrm>
            <a:off x="4496285" y="1443559"/>
            <a:ext cx="3388926" cy="1107996"/>
            <a:chOff x="4496285" y="1443559"/>
            <a:chExt cx="3388926" cy="1107996"/>
          </a:xfrm>
        </p:grpSpPr>
        <p:pic>
          <p:nvPicPr>
            <p:cNvPr id="12" name="Picture 11">
              <a:extLst>
                <a:ext uri="{FF2B5EF4-FFF2-40B4-BE49-F238E27FC236}">
                  <a16:creationId xmlns:a16="http://schemas.microsoft.com/office/drawing/2014/main" id="{BE906913-54D4-0B47-8473-31960AAE687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496285" y="1497746"/>
              <a:ext cx="825656" cy="823369"/>
            </a:xfrm>
            <a:prstGeom prst="rect">
              <a:avLst/>
            </a:prstGeom>
          </p:spPr>
        </p:pic>
        <p:sp>
          <p:nvSpPr>
            <p:cNvPr id="30" name="TextBox 29">
              <a:extLst>
                <a:ext uri="{FF2B5EF4-FFF2-40B4-BE49-F238E27FC236}">
                  <a16:creationId xmlns:a16="http://schemas.microsoft.com/office/drawing/2014/main" id="{6B77D0CD-C399-3D46-8710-95BCE12E67B8}"/>
                </a:ext>
              </a:extLst>
            </p:cNvPr>
            <p:cNvSpPr txBox="1"/>
            <p:nvPr/>
          </p:nvSpPr>
          <p:spPr>
            <a:xfrm>
              <a:off x="5499280" y="1443559"/>
              <a:ext cx="2385931" cy="1107996"/>
            </a:xfrm>
            <a:prstGeom prst="rect">
              <a:avLst/>
            </a:prstGeom>
            <a:noFill/>
          </p:spPr>
          <p:txBody>
            <a:bodyPr wrap="square" lIns="0" tIns="0" rIns="0" bIns="0" rtlCol="0">
              <a:spAutoFit/>
            </a:bodyPr>
            <a:lstStyle/>
            <a:p>
              <a:pPr algn="l"/>
              <a:r>
                <a:rPr lang="en-US">
                  <a:gradFill>
                    <a:gsLst>
                      <a:gs pos="2917">
                        <a:schemeClr val="tx1"/>
                      </a:gs>
                      <a:gs pos="30000">
                        <a:schemeClr val="tx1"/>
                      </a:gs>
                    </a:gsLst>
                    <a:lin ang="5400000" scaled="0"/>
                  </a:gradFill>
                </a:rPr>
                <a:t>Commoditize storing cloud native artifacts in registries through Open Container Project</a:t>
              </a:r>
            </a:p>
          </p:txBody>
        </p:sp>
      </p:grpSp>
      <p:grpSp>
        <p:nvGrpSpPr>
          <p:cNvPr id="33" name="Group 32">
            <a:extLst>
              <a:ext uri="{FF2B5EF4-FFF2-40B4-BE49-F238E27FC236}">
                <a16:creationId xmlns:a16="http://schemas.microsoft.com/office/drawing/2014/main" id="{B47B40CF-2DB1-FF44-8F6C-5EDB0AD57ED6}"/>
              </a:ext>
            </a:extLst>
          </p:cNvPr>
          <p:cNvGrpSpPr/>
          <p:nvPr/>
        </p:nvGrpSpPr>
        <p:grpSpPr>
          <a:xfrm>
            <a:off x="8281859" y="1455977"/>
            <a:ext cx="3892979" cy="877879"/>
            <a:chOff x="8281859" y="1455977"/>
            <a:chExt cx="3892979" cy="877879"/>
          </a:xfrm>
        </p:grpSpPr>
        <p:sp>
          <p:nvSpPr>
            <p:cNvPr id="31" name="TextBox 30">
              <a:extLst>
                <a:ext uri="{FF2B5EF4-FFF2-40B4-BE49-F238E27FC236}">
                  <a16:creationId xmlns:a16="http://schemas.microsoft.com/office/drawing/2014/main" id="{CB86D63F-4ECC-804D-B531-C1B210FDD5AA}"/>
                </a:ext>
              </a:extLst>
            </p:cNvPr>
            <p:cNvSpPr txBox="1"/>
            <p:nvPr/>
          </p:nvSpPr>
          <p:spPr>
            <a:xfrm>
              <a:off x="9528619" y="1502859"/>
              <a:ext cx="2646219" cy="830997"/>
            </a:xfrm>
            <a:prstGeom prst="rect">
              <a:avLst/>
            </a:prstGeom>
            <a:noFill/>
          </p:spPr>
          <p:txBody>
            <a:bodyPr wrap="square" lIns="0" tIns="0" rIns="0" bIns="0" rtlCol="0">
              <a:spAutoFit/>
            </a:bodyPr>
            <a:lstStyle/>
            <a:p>
              <a:pPr algn="l"/>
              <a:r>
                <a:rPr lang="en-US">
                  <a:gradFill>
                    <a:gsLst>
                      <a:gs pos="2917">
                        <a:schemeClr val="tx1"/>
                      </a:gs>
                      <a:gs pos="30000">
                        <a:schemeClr val="tx1"/>
                      </a:gs>
                    </a:gsLst>
                    <a:lin ang="5400000" scaled="0"/>
                  </a:gradFill>
                </a:rPr>
                <a:t>Providing Azure advantage through projects like Teleport</a:t>
              </a:r>
            </a:p>
          </p:txBody>
        </p:sp>
        <p:pic>
          <p:nvPicPr>
            <p:cNvPr id="18" name="Picture 17">
              <a:extLst>
                <a:ext uri="{FF2B5EF4-FFF2-40B4-BE49-F238E27FC236}">
                  <a16:creationId xmlns:a16="http://schemas.microsoft.com/office/drawing/2014/main" id="{328C9816-ED7F-DA42-804C-9D2D7CA0C9A3}"/>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281859" y="1455977"/>
              <a:ext cx="1114681" cy="875075"/>
            </a:xfrm>
            <a:prstGeom prst="rect">
              <a:avLst/>
            </a:prstGeom>
          </p:spPr>
        </p:pic>
      </p:grpSp>
    </p:spTree>
    <p:extLst>
      <p:ext uri="{BB962C8B-B14F-4D97-AF65-F5344CB8AC3E}">
        <p14:creationId xmlns:p14="http://schemas.microsoft.com/office/powerpoint/2010/main" val="172371705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ntr" presetSubtype="0" fill="hold" nodeType="withEffect">
                                  <p:stCondLst>
                                    <p:cond delay="10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10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100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500"/>
                                        <p:tgtEl>
                                          <p:spTgt spid="10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wipe(left)">
                                      <p:cBhvr>
                                        <p:cTn id="36" dur="500"/>
                                        <p:tgtEl>
                                          <p:spTgt spid="13">
                                            <p:txEl>
                                              <p:pRg st="0" end="0"/>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3">
                                            <p:txEl>
                                              <p:pRg st="1" end="1"/>
                                            </p:txEl>
                                          </p:spTgt>
                                        </p:tgtEl>
                                        <p:attrNameLst>
                                          <p:attrName>style.visibility</p:attrName>
                                        </p:attrNameLst>
                                      </p:cBhvr>
                                      <p:to>
                                        <p:strVal val="visible"/>
                                      </p:to>
                                    </p:set>
                                    <p:animEffect transition="in" filter="wipe(left)">
                                      <p:cBhvr>
                                        <p:cTn id="40" dur="500"/>
                                        <p:tgtEl>
                                          <p:spTgt spid="1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animEffect transition="in" filter="wipe(left)">
                                      <p:cBhvr>
                                        <p:cTn id="45" dur="500"/>
                                        <p:tgtEl>
                                          <p:spTgt spid="13">
                                            <p:txEl>
                                              <p:pRg st="2" end="2"/>
                                            </p:txEl>
                                          </p:spTgt>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13">
                                            <p:txEl>
                                              <p:pRg st="3" end="3"/>
                                            </p:txEl>
                                          </p:spTgt>
                                        </p:tgtEl>
                                        <p:attrNameLst>
                                          <p:attrName>style.visibility</p:attrName>
                                        </p:attrNameLst>
                                      </p:cBhvr>
                                      <p:to>
                                        <p:strVal val="visible"/>
                                      </p:to>
                                    </p:set>
                                    <p:animEffect transition="in" filter="wipe(left)">
                                      <p:cBhvr>
                                        <p:cTn id="49" dur="500"/>
                                        <p:tgtEl>
                                          <p:spTgt spid="13">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3">
                                            <p:txEl>
                                              <p:pRg st="4" end="4"/>
                                            </p:txEl>
                                          </p:spTgt>
                                        </p:tgtEl>
                                        <p:attrNameLst>
                                          <p:attrName>style.visibility</p:attrName>
                                        </p:attrNameLst>
                                      </p:cBhvr>
                                      <p:to>
                                        <p:strVal val="visible"/>
                                      </p:to>
                                    </p:set>
                                    <p:animEffect transition="in" filter="wipe(left)">
                                      <p:cBhvr>
                                        <p:cTn id="54" dur="500"/>
                                        <p:tgtEl>
                                          <p:spTgt spid="1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0">
                                            <p:txEl>
                                              <p:pRg st="0" end="0"/>
                                            </p:txEl>
                                          </p:spTgt>
                                        </p:tgtEl>
                                        <p:attrNameLst>
                                          <p:attrName>style.visibility</p:attrName>
                                        </p:attrNameLst>
                                      </p:cBhvr>
                                      <p:to>
                                        <p:strVal val="visible"/>
                                      </p:to>
                                    </p:set>
                                    <p:animEffect transition="in" filter="wipe(left)">
                                      <p:cBhvr>
                                        <p:cTn id="59" dur="500"/>
                                        <p:tgtEl>
                                          <p:spTgt spid="10">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0">
                                            <p:txEl>
                                              <p:pRg st="1" end="1"/>
                                            </p:txEl>
                                          </p:spTgt>
                                        </p:tgtEl>
                                        <p:attrNameLst>
                                          <p:attrName>style.visibility</p:attrName>
                                        </p:attrNameLst>
                                      </p:cBhvr>
                                      <p:to>
                                        <p:strVal val="visible"/>
                                      </p:to>
                                    </p:set>
                                    <p:animEffect transition="in" filter="wipe(left)">
                                      <p:cBhvr>
                                        <p:cTn id="64" dur="500"/>
                                        <p:tgtEl>
                                          <p:spTgt spid="10">
                                            <p:txEl>
                                              <p:pRg st="1" end="1"/>
                                            </p:txEl>
                                          </p:spTgt>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10">
                                            <p:txEl>
                                              <p:pRg st="2" end="2"/>
                                            </p:txEl>
                                          </p:spTgt>
                                        </p:tgtEl>
                                        <p:attrNameLst>
                                          <p:attrName>style.visibility</p:attrName>
                                        </p:attrNameLst>
                                      </p:cBhvr>
                                      <p:to>
                                        <p:strVal val="visible"/>
                                      </p:to>
                                    </p:set>
                                    <p:animEffect transition="in" filter="wipe(left)">
                                      <p:cBhvr>
                                        <p:cTn id="68" dur="500"/>
                                        <p:tgtEl>
                                          <p:spTgt spid="10">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0">
                                            <p:txEl>
                                              <p:pRg st="3" end="3"/>
                                            </p:txEl>
                                          </p:spTgt>
                                        </p:tgtEl>
                                        <p:attrNameLst>
                                          <p:attrName>style.visibility</p:attrName>
                                        </p:attrNameLst>
                                      </p:cBhvr>
                                      <p:to>
                                        <p:strVal val="visible"/>
                                      </p:to>
                                    </p:set>
                                    <p:animEffect transition="in" filter="wipe(left)">
                                      <p:cBhvr>
                                        <p:cTn id="73" dur="500"/>
                                        <p:tgtEl>
                                          <p:spTgt spid="10">
                                            <p:txEl>
                                              <p:pRg st="3" end="3"/>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500"/>
                                        <p:tgtEl>
                                          <p:spTgt spid="3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500"/>
                                        <p:tgtEl>
                                          <p:spTgt spid="15"/>
                                        </p:tgtEl>
                                      </p:cBhvr>
                                    </p:animEffect>
                                    <p:set>
                                      <p:cBhvr>
                                        <p:cTn id="83" dur="1" fill="hold">
                                          <p:stCondLst>
                                            <p:cond delay="499"/>
                                          </p:stCondLst>
                                        </p:cTn>
                                        <p:tgtEl>
                                          <p:spTgt spid="15"/>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14"/>
                                        </p:tgtEl>
                                      </p:cBhvr>
                                    </p:animEffect>
                                    <p:set>
                                      <p:cBhvr>
                                        <p:cTn id="86" dur="1" fill="hold">
                                          <p:stCondLst>
                                            <p:cond delay="499"/>
                                          </p:stCondLst>
                                        </p:cTn>
                                        <p:tgtEl>
                                          <p:spTgt spid="14"/>
                                        </p:tgtEl>
                                        <p:attrNameLst>
                                          <p:attrName>style.visibility</p:attrName>
                                        </p:attrNameLst>
                                      </p:cBhvr>
                                      <p:to>
                                        <p:strVal val="hidden"/>
                                      </p:to>
                                    </p:set>
                                  </p:childTnLst>
                                </p:cTn>
                              </p:par>
                              <p:par>
                                <p:cTn id="87" presetID="10" presetClass="exit" presetSubtype="0" fill="hold" grpId="0" nodeType="withEffect">
                                  <p:stCondLst>
                                    <p:cond delay="0"/>
                                  </p:stCondLst>
                                  <p:childTnLst>
                                    <p:animEffect transition="out" filter="fade">
                                      <p:cBhvr>
                                        <p:cTn id="88" dur="500"/>
                                        <p:tgtEl>
                                          <p:spTgt spid="10">
                                            <p:txEl>
                                              <p:pRg st="0" end="0"/>
                                            </p:txEl>
                                          </p:spTgt>
                                        </p:tgtEl>
                                      </p:cBhvr>
                                    </p:animEffect>
                                    <p:set>
                                      <p:cBhvr>
                                        <p:cTn id="89" dur="1" fill="hold">
                                          <p:stCondLst>
                                            <p:cond delay="499"/>
                                          </p:stCondLst>
                                        </p:cTn>
                                        <p:tgtEl>
                                          <p:spTgt spid="10">
                                            <p:txEl>
                                              <p:pRg st="0" end="0"/>
                                            </p:txEl>
                                          </p:spTgt>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10">
                                            <p:txEl>
                                              <p:pRg st="1" end="1"/>
                                            </p:txEl>
                                          </p:spTgt>
                                        </p:tgtEl>
                                      </p:cBhvr>
                                    </p:animEffect>
                                    <p:set>
                                      <p:cBhvr>
                                        <p:cTn id="92" dur="1" fill="hold">
                                          <p:stCondLst>
                                            <p:cond delay="499"/>
                                          </p:stCondLst>
                                        </p:cTn>
                                        <p:tgtEl>
                                          <p:spTgt spid="10">
                                            <p:txEl>
                                              <p:pRg st="1" end="1"/>
                                            </p:txEl>
                                          </p:spTgt>
                                        </p:tgtEl>
                                        <p:attrNameLst>
                                          <p:attrName>style.visibility</p:attrName>
                                        </p:attrNameLst>
                                      </p:cBhvr>
                                      <p:to>
                                        <p:strVal val="hidden"/>
                                      </p:to>
                                    </p:set>
                                  </p:childTnLst>
                                </p:cTn>
                              </p:par>
                              <p:par>
                                <p:cTn id="93" presetID="10" presetClass="exit" presetSubtype="0" fill="hold" grpId="0" nodeType="withEffect">
                                  <p:stCondLst>
                                    <p:cond delay="0"/>
                                  </p:stCondLst>
                                  <p:childTnLst>
                                    <p:animEffect transition="out" filter="fade">
                                      <p:cBhvr>
                                        <p:cTn id="94" dur="500"/>
                                        <p:tgtEl>
                                          <p:spTgt spid="10">
                                            <p:txEl>
                                              <p:pRg st="2" end="2"/>
                                            </p:txEl>
                                          </p:spTgt>
                                        </p:tgtEl>
                                      </p:cBhvr>
                                    </p:animEffect>
                                    <p:set>
                                      <p:cBhvr>
                                        <p:cTn id="95" dur="1" fill="hold">
                                          <p:stCondLst>
                                            <p:cond delay="499"/>
                                          </p:stCondLst>
                                        </p:cTn>
                                        <p:tgtEl>
                                          <p:spTgt spid="10">
                                            <p:txEl>
                                              <p:pRg st="2" end="2"/>
                                            </p:txEl>
                                          </p:spTgt>
                                        </p:tgtEl>
                                        <p:attrNameLst>
                                          <p:attrName>style.visibility</p:attrName>
                                        </p:attrNameLst>
                                      </p:cBhvr>
                                      <p:to>
                                        <p:strVal val="hidden"/>
                                      </p:to>
                                    </p:set>
                                  </p:childTnLst>
                                </p:cTn>
                              </p:par>
                              <p:par>
                                <p:cTn id="96" presetID="10" presetClass="exit" presetSubtype="0" fill="hold" grpId="0" nodeType="withEffect">
                                  <p:stCondLst>
                                    <p:cond delay="0"/>
                                  </p:stCondLst>
                                  <p:childTnLst>
                                    <p:animEffect transition="out" filter="fade">
                                      <p:cBhvr>
                                        <p:cTn id="97" dur="500"/>
                                        <p:tgtEl>
                                          <p:spTgt spid="10">
                                            <p:txEl>
                                              <p:pRg st="3" end="3"/>
                                            </p:txEl>
                                          </p:spTgt>
                                        </p:tgtEl>
                                      </p:cBhvr>
                                    </p:animEffect>
                                    <p:set>
                                      <p:cBhvr>
                                        <p:cTn id="98" dur="1" fill="hold">
                                          <p:stCondLst>
                                            <p:cond delay="499"/>
                                          </p:stCondLst>
                                        </p:cTn>
                                        <p:tgtEl>
                                          <p:spTgt spid="10">
                                            <p:txEl>
                                              <p:pRg st="3" end="3"/>
                                            </p:txEl>
                                          </p:spTgt>
                                        </p:tgtEl>
                                        <p:attrNameLst>
                                          <p:attrName>style.visibility</p:attrName>
                                        </p:attrNameLst>
                                      </p:cBhvr>
                                      <p:to>
                                        <p:strVal val="hidden"/>
                                      </p:to>
                                    </p:set>
                                  </p:childTnLst>
                                </p:cTn>
                              </p:par>
                              <p:par>
                                <p:cTn id="99" presetID="10" presetClass="exit" presetSubtype="0" fill="hold" grpId="0" nodeType="withEffect">
                                  <p:stCondLst>
                                    <p:cond delay="0"/>
                                  </p:stCondLst>
                                  <p:childTnLst>
                                    <p:animEffect transition="out" filter="fade">
                                      <p:cBhvr>
                                        <p:cTn id="100" dur="500"/>
                                        <p:tgtEl>
                                          <p:spTgt spid="13">
                                            <p:txEl>
                                              <p:pRg st="0" end="0"/>
                                            </p:txEl>
                                          </p:spTgt>
                                        </p:tgtEl>
                                      </p:cBhvr>
                                    </p:animEffect>
                                    <p:set>
                                      <p:cBhvr>
                                        <p:cTn id="101" dur="1" fill="hold">
                                          <p:stCondLst>
                                            <p:cond delay="499"/>
                                          </p:stCondLst>
                                        </p:cTn>
                                        <p:tgtEl>
                                          <p:spTgt spid="13">
                                            <p:txEl>
                                              <p:pRg st="0" end="0"/>
                                            </p:txEl>
                                          </p:spTgt>
                                        </p:tgtEl>
                                        <p:attrNameLst>
                                          <p:attrName>style.visibility</p:attrName>
                                        </p:attrNameLst>
                                      </p:cBhvr>
                                      <p:to>
                                        <p:strVal val="hidden"/>
                                      </p:to>
                                    </p:set>
                                  </p:childTnLst>
                                </p:cTn>
                              </p:par>
                              <p:par>
                                <p:cTn id="102" presetID="10" presetClass="exit" presetSubtype="0" fill="hold" grpId="0" nodeType="withEffect">
                                  <p:stCondLst>
                                    <p:cond delay="0"/>
                                  </p:stCondLst>
                                  <p:childTnLst>
                                    <p:animEffect transition="out" filter="fade">
                                      <p:cBhvr>
                                        <p:cTn id="103" dur="500"/>
                                        <p:tgtEl>
                                          <p:spTgt spid="13">
                                            <p:txEl>
                                              <p:pRg st="1" end="1"/>
                                            </p:txEl>
                                          </p:spTgt>
                                        </p:tgtEl>
                                      </p:cBhvr>
                                    </p:animEffect>
                                    <p:set>
                                      <p:cBhvr>
                                        <p:cTn id="104" dur="1" fill="hold">
                                          <p:stCondLst>
                                            <p:cond delay="499"/>
                                          </p:stCondLst>
                                        </p:cTn>
                                        <p:tgtEl>
                                          <p:spTgt spid="13">
                                            <p:txEl>
                                              <p:pRg st="1" end="1"/>
                                            </p:txEl>
                                          </p:spTgt>
                                        </p:tgtEl>
                                        <p:attrNameLst>
                                          <p:attrName>style.visibility</p:attrName>
                                        </p:attrNameLst>
                                      </p:cBhvr>
                                      <p:to>
                                        <p:strVal val="hidden"/>
                                      </p:to>
                                    </p:set>
                                  </p:childTnLst>
                                </p:cTn>
                              </p:par>
                              <p:par>
                                <p:cTn id="105" presetID="10" presetClass="exit" presetSubtype="0" fill="hold" grpId="0" nodeType="withEffect">
                                  <p:stCondLst>
                                    <p:cond delay="0"/>
                                  </p:stCondLst>
                                  <p:childTnLst>
                                    <p:animEffect transition="out" filter="fade">
                                      <p:cBhvr>
                                        <p:cTn id="106" dur="500"/>
                                        <p:tgtEl>
                                          <p:spTgt spid="13">
                                            <p:txEl>
                                              <p:pRg st="2" end="2"/>
                                            </p:txEl>
                                          </p:spTgt>
                                        </p:tgtEl>
                                      </p:cBhvr>
                                    </p:animEffect>
                                    <p:set>
                                      <p:cBhvr>
                                        <p:cTn id="107" dur="1" fill="hold">
                                          <p:stCondLst>
                                            <p:cond delay="499"/>
                                          </p:stCondLst>
                                        </p:cTn>
                                        <p:tgtEl>
                                          <p:spTgt spid="13">
                                            <p:txEl>
                                              <p:pRg st="2" end="2"/>
                                            </p:txEl>
                                          </p:spTgt>
                                        </p:tgtEl>
                                        <p:attrNameLst>
                                          <p:attrName>style.visibility</p:attrName>
                                        </p:attrNameLst>
                                      </p:cBhvr>
                                      <p:to>
                                        <p:strVal val="hidden"/>
                                      </p:to>
                                    </p:set>
                                  </p:childTnLst>
                                </p:cTn>
                              </p:par>
                              <p:par>
                                <p:cTn id="108" presetID="10" presetClass="exit" presetSubtype="0" fill="hold" grpId="0" nodeType="withEffect">
                                  <p:stCondLst>
                                    <p:cond delay="0"/>
                                  </p:stCondLst>
                                  <p:childTnLst>
                                    <p:animEffect transition="out" filter="fade">
                                      <p:cBhvr>
                                        <p:cTn id="109" dur="500"/>
                                        <p:tgtEl>
                                          <p:spTgt spid="13">
                                            <p:txEl>
                                              <p:pRg st="3" end="3"/>
                                            </p:txEl>
                                          </p:spTgt>
                                        </p:tgtEl>
                                      </p:cBhvr>
                                    </p:animEffect>
                                    <p:set>
                                      <p:cBhvr>
                                        <p:cTn id="110" dur="1" fill="hold">
                                          <p:stCondLst>
                                            <p:cond delay="499"/>
                                          </p:stCondLst>
                                        </p:cTn>
                                        <p:tgtEl>
                                          <p:spTgt spid="13">
                                            <p:txEl>
                                              <p:pRg st="3" end="3"/>
                                            </p:txEl>
                                          </p:spTgt>
                                        </p:tgtEl>
                                        <p:attrNameLst>
                                          <p:attrName>style.visibility</p:attrName>
                                        </p:attrNameLst>
                                      </p:cBhvr>
                                      <p:to>
                                        <p:strVal val="hidden"/>
                                      </p:to>
                                    </p:set>
                                  </p:childTnLst>
                                </p:cTn>
                              </p:par>
                              <p:par>
                                <p:cTn id="111" presetID="10" presetClass="exit" presetSubtype="0" fill="hold" grpId="0" nodeType="withEffect">
                                  <p:stCondLst>
                                    <p:cond delay="0"/>
                                  </p:stCondLst>
                                  <p:childTnLst>
                                    <p:animEffect transition="out" filter="fade">
                                      <p:cBhvr>
                                        <p:cTn id="112" dur="500"/>
                                        <p:tgtEl>
                                          <p:spTgt spid="13">
                                            <p:txEl>
                                              <p:pRg st="4" end="4"/>
                                            </p:txEl>
                                          </p:spTgt>
                                        </p:tgtEl>
                                      </p:cBhvr>
                                    </p:animEffect>
                                    <p:set>
                                      <p:cBhvr>
                                        <p:cTn id="113" dur="1" fill="hold">
                                          <p:stCondLst>
                                            <p:cond delay="499"/>
                                          </p:stCondLst>
                                        </p:cTn>
                                        <p:tgtEl>
                                          <p:spTgt spid="13">
                                            <p:txEl>
                                              <p:pRg st="4" end="4"/>
                                            </p:txEl>
                                          </p:spTgt>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1032"/>
                                        </p:tgtEl>
                                      </p:cBhvr>
                                    </p:animEffect>
                                    <p:set>
                                      <p:cBhvr>
                                        <p:cTn id="116" dur="1" fill="hold">
                                          <p:stCondLst>
                                            <p:cond delay="499"/>
                                          </p:stCondLst>
                                        </p:cTn>
                                        <p:tgtEl>
                                          <p:spTgt spid="10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0"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7382381-F01E-4CF2-AFC6-88D1E20277A3}"/>
              </a:ext>
            </a:extLst>
          </p:cNvPr>
          <p:cNvSpPr/>
          <p:nvPr/>
        </p:nvSpPr>
        <p:spPr bwMode="auto">
          <a:xfrm>
            <a:off x="142834" y="1475769"/>
            <a:ext cx="5611543" cy="4606280"/>
          </a:xfrm>
          <a:prstGeom prst="rect">
            <a:avLst/>
          </a:prstGeom>
          <a:solidFill>
            <a:schemeClr val="bg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75C5BF1D-B0BD-4618-93FD-7C7ABF8EEFFD}"/>
              </a:ext>
            </a:extLst>
          </p:cNvPr>
          <p:cNvSpPr/>
          <p:nvPr/>
        </p:nvSpPr>
        <p:spPr>
          <a:xfrm>
            <a:off x="9276077" y="1070338"/>
            <a:ext cx="2780087" cy="1449418"/>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8" tIns="91440" rIns="91438" bIns="146302" numCol="1" rtlCol="0" anchor="t" anchorCtr="0" compatLnSpc="1">
            <a:prstTxWarp prst="textNoShape">
              <a:avLst/>
            </a:prstTxWarp>
          </a:bodyPr>
          <a:lstStyle/>
          <a:p>
            <a:pPr algn="ctr" defTabSz="932460" fontAlgn="base">
              <a:spcBef>
                <a:spcPct val="0"/>
              </a:spcBef>
              <a:spcAft>
                <a:spcPct val="0"/>
              </a:spcAft>
            </a:pPr>
            <a:r>
              <a:rPr lang="en-US" kern="0">
                <a:solidFill>
                  <a:schemeClr val="tx1"/>
                </a:solidFill>
                <a:latin typeface="+mj-lt"/>
              </a:rPr>
              <a:t>Manifests</a:t>
            </a:r>
          </a:p>
        </p:txBody>
      </p:sp>
      <p:sp>
        <p:nvSpPr>
          <p:cNvPr id="128" name="Rectangle 127">
            <a:extLst>
              <a:ext uri="{FF2B5EF4-FFF2-40B4-BE49-F238E27FC236}">
                <a16:creationId xmlns:a16="http://schemas.microsoft.com/office/drawing/2014/main" id="{6DE4338E-B3AC-4372-9980-7B758F17CA99}"/>
              </a:ext>
            </a:extLst>
          </p:cNvPr>
          <p:cNvSpPr/>
          <p:nvPr/>
        </p:nvSpPr>
        <p:spPr bwMode="auto">
          <a:xfrm>
            <a:off x="383703" y="3595463"/>
            <a:ext cx="5055475" cy="2209704"/>
          </a:xfrm>
          <a:prstGeom prst="rect">
            <a:avLst/>
          </a:prstGeom>
          <a:solidFill>
            <a:srgbClr val="DCECFF"/>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8" tIns="91440" rIns="91438" bIns="0" numCol="1" rtlCol="0" anchor="t" anchorCtr="0" compatLnSpc="1">
            <a:prstTxWarp prst="textNoShape">
              <a:avLst/>
            </a:prstTxWarp>
          </a:bodyPr>
          <a:lstStyle/>
          <a:p>
            <a:pPr algn="ctr" defTabSz="932460" fontAlgn="base">
              <a:spcBef>
                <a:spcPct val="0"/>
              </a:spcBef>
              <a:spcAft>
                <a:spcPct val="0"/>
              </a:spcAft>
              <a:defRPr/>
            </a:pPr>
            <a:r>
              <a:rPr lang="en-US" kern="0">
                <a:solidFill>
                  <a:schemeClr val="tx1"/>
                </a:solidFill>
                <a:latin typeface="+mj-lt"/>
              </a:rPr>
              <a:t>Layer Cache</a:t>
            </a:r>
          </a:p>
          <a:p>
            <a:pPr defTabSz="932460" fontAlgn="base">
              <a:spcBef>
                <a:spcPct val="0"/>
              </a:spcBef>
              <a:spcAft>
                <a:spcPct val="0"/>
              </a:spcAft>
              <a:defRPr/>
            </a:pPr>
            <a:r>
              <a:rPr lang="en-US" sz="1100" kern="0">
                <a:solidFill>
                  <a:schemeClr val="tx1"/>
                </a:solidFill>
                <a:latin typeface="Consolas" panose="020B0609020204030204" pitchFamily="49" charset="0"/>
              </a:rPr>
              <a:t>LAYER ID</a:t>
            </a:r>
            <a:br>
              <a:rPr lang="en-US" sz="1100" kern="0">
                <a:solidFill>
                  <a:schemeClr val="tx1"/>
                </a:solidFill>
                <a:latin typeface="Consolas" panose="020B0609020204030204" pitchFamily="49" charset="0"/>
              </a:rPr>
            </a:br>
            <a:endParaRPr lang="en-US" sz="981" kern="0">
              <a:solidFill>
                <a:schemeClr val="tx1"/>
              </a:solidFill>
              <a:latin typeface="Consolas" panose="020B0609020204030204" pitchFamily="49" charset="0"/>
            </a:endParaRPr>
          </a:p>
        </p:txBody>
      </p:sp>
      <p:sp>
        <p:nvSpPr>
          <p:cNvPr id="97" name="Rectangle 96">
            <a:extLst>
              <a:ext uri="{FF2B5EF4-FFF2-40B4-BE49-F238E27FC236}">
                <a16:creationId xmlns:a16="http://schemas.microsoft.com/office/drawing/2014/main" id="{379B177D-A3FE-41B2-82FD-1275F2FC4B59}"/>
              </a:ext>
            </a:extLst>
          </p:cNvPr>
          <p:cNvSpPr/>
          <p:nvPr/>
        </p:nvSpPr>
        <p:spPr bwMode="auto">
          <a:xfrm>
            <a:off x="8506532" y="1070340"/>
            <a:ext cx="755362" cy="358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554"/>
            <a:endParaRPr lang="en-US" sz="1400">
              <a:solidFill>
                <a:schemeClr val="tx1"/>
              </a:solidFill>
              <a:latin typeface="Segoe UI"/>
            </a:endParaRPr>
          </a:p>
        </p:txBody>
      </p:sp>
      <p:sp>
        <p:nvSpPr>
          <p:cNvPr id="101" name="Rectangle 100">
            <a:extLst>
              <a:ext uri="{FF2B5EF4-FFF2-40B4-BE49-F238E27FC236}">
                <a16:creationId xmlns:a16="http://schemas.microsoft.com/office/drawing/2014/main" id="{020054F6-48A1-4256-B97C-438C577F0F1C}"/>
              </a:ext>
            </a:extLst>
          </p:cNvPr>
          <p:cNvSpPr/>
          <p:nvPr/>
        </p:nvSpPr>
        <p:spPr>
          <a:xfrm>
            <a:off x="9276077" y="2512040"/>
            <a:ext cx="2780087" cy="214462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8" tIns="91440" rIns="91438" bIns="146302" numCol="1" rtlCol="0" anchor="t" anchorCtr="0" compatLnSpc="1">
            <a:prstTxWarp prst="textNoShape">
              <a:avLst/>
            </a:prstTxWarp>
          </a:bodyPr>
          <a:lstStyle/>
          <a:p>
            <a:pPr algn="ctr" defTabSz="932460" fontAlgn="base">
              <a:spcBef>
                <a:spcPct val="0"/>
              </a:spcBef>
              <a:spcAft>
                <a:spcPct val="0"/>
              </a:spcAft>
              <a:defRPr/>
            </a:pPr>
            <a:r>
              <a:rPr lang="en-US" kern="0">
                <a:solidFill>
                  <a:schemeClr val="tx1"/>
                </a:solidFill>
                <a:latin typeface="+mj-lt"/>
              </a:rPr>
              <a:t>Compressed Layers</a:t>
            </a:r>
          </a:p>
        </p:txBody>
      </p:sp>
      <p:pic>
        <p:nvPicPr>
          <p:cNvPr id="121" name="Picture 120">
            <a:extLst>
              <a:ext uri="{FF2B5EF4-FFF2-40B4-BE49-F238E27FC236}">
                <a16:creationId xmlns:a16="http://schemas.microsoft.com/office/drawing/2014/main" id="{6DA2A9EC-0157-44AB-B0D6-057D7E3F3115}"/>
              </a:ext>
            </a:extLst>
          </p:cNvPr>
          <p:cNvPicPr>
            <a:picLocks noChangeAspect="1"/>
          </p:cNvPicPr>
          <p:nvPr/>
        </p:nvPicPr>
        <p:blipFill>
          <a:blip r:embed="rId3"/>
          <a:stretch>
            <a:fillRect/>
          </a:stretch>
        </p:blipFill>
        <p:spPr>
          <a:xfrm>
            <a:off x="8617997" y="1274269"/>
            <a:ext cx="554614" cy="554614"/>
          </a:xfrm>
          <a:prstGeom prst="rect">
            <a:avLst/>
          </a:prstGeom>
        </p:spPr>
      </p:pic>
      <p:pic>
        <p:nvPicPr>
          <p:cNvPr id="125" name="Graphic 124">
            <a:extLst>
              <a:ext uri="{FF2B5EF4-FFF2-40B4-BE49-F238E27FC236}">
                <a16:creationId xmlns:a16="http://schemas.microsoft.com/office/drawing/2014/main" id="{9F767547-F132-4DA8-9DF6-FCDFBE1DFD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7202" y="2962052"/>
            <a:ext cx="466948" cy="466948"/>
          </a:xfrm>
          <a:prstGeom prst="rect">
            <a:avLst/>
          </a:prstGeom>
        </p:spPr>
      </p:pic>
      <p:sp>
        <p:nvSpPr>
          <p:cNvPr id="3" name="Title 2">
            <a:extLst>
              <a:ext uri="{FF2B5EF4-FFF2-40B4-BE49-F238E27FC236}">
                <a16:creationId xmlns:a16="http://schemas.microsoft.com/office/drawing/2014/main" id="{5FFE5158-6C01-44A7-A97B-FF38BA72F845}"/>
              </a:ext>
            </a:extLst>
          </p:cNvPr>
          <p:cNvSpPr>
            <a:spLocks noGrp="1"/>
          </p:cNvSpPr>
          <p:nvPr>
            <p:ph type="title"/>
          </p:nvPr>
        </p:nvSpPr>
        <p:spPr/>
        <p:txBody>
          <a:bodyPr/>
          <a:lstStyle/>
          <a:p>
            <a:r>
              <a:rPr lang="en-US"/>
              <a:t>Docker Pull Flow</a:t>
            </a:r>
          </a:p>
        </p:txBody>
      </p:sp>
      <p:grpSp>
        <p:nvGrpSpPr>
          <p:cNvPr id="80" name="-pull-&gt;">
            <a:extLst>
              <a:ext uri="{FF2B5EF4-FFF2-40B4-BE49-F238E27FC236}">
                <a16:creationId xmlns:a16="http://schemas.microsoft.com/office/drawing/2014/main" id="{BF6E351B-0F81-4B13-9CC1-B60113309FC4}"/>
              </a:ext>
            </a:extLst>
          </p:cNvPr>
          <p:cNvGrpSpPr/>
          <p:nvPr/>
        </p:nvGrpSpPr>
        <p:grpSpPr>
          <a:xfrm>
            <a:off x="5913476" y="1213973"/>
            <a:ext cx="2397058" cy="232387"/>
            <a:chOff x="4358087" y="910455"/>
            <a:chExt cx="1874836" cy="174293"/>
          </a:xfrm>
        </p:grpSpPr>
        <p:sp>
          <p:nvSpPr>
            <p:cNvPr id="43" name="TextBox 36">
              <a:extLst>
                <a:ext uri="{FF2B5EF4-FFF2-40B4-BE49-F238E27FC236}">
                  <a16:creationId xmlns:a16="http://schemas.microsoft.com/office/drawing/2014/main" id="{F0EF40E7-D2F6-4487-B747-29B7C48CD7A8}"/>
                </a:ext>
              </a:extLst>
            </p:cNvPr>
            <p:cNvSpPr txBox="1"/>
            <p:nvPr/>
          </p:nvSpPr>
          <p:spPr>
            <a:xfrm>
              <a:off x="4748953" y="910455"/>
              <a:ext cx="1062451" cy="174293"/>
            </a:xfrm>
            <a:prstGeom prst="rect">
              <a:avLst/>
            </a:prstGeom>
            <a:noFill/>
            <a:ln>
              <a:noFill/>
            </a:ln>
          </p:spPr>
          <p:txBody>
            <a:bodyPr wrap="none" lIns="0" tIns="0" rIns="0" bIns="365760" rtlCol="0">
              <a:noAutofit/>
            </a:bodyPr>
            <a:lstStyle/>
            <a:p>
              <a:pPr algn="ctr" defTabSz="914388">
                <a:lnSpc>
                  <a:spcPct val="90000"/>
                </a:lnSpc>
                <a:defRPr/>
              </a:pPr>
              <a:r>
                <a:rPr lang="en-US" sz="1200" kern="0">
                  <a:latin typeface="Segoe UI"/>
                </a:rPr>
                <a:t>1. Pull</a:t>
              </a:r>
            </a:p>
          </p:txBody>
        </p:sp>
        <p:cxnSp>
          <p:nvCxnSpPr>
            <p:cNvPr id="51" name="Straight Arrow Connector 12">
              <a:extLst>
                <a:ext uri="{FF2B5EF4-FFF2-40B4-BE49-F238E27FC236}">
                  <a16:creationId xmlns:a16="http://schemas.microsoft.com/office/drawing/2014/main" id="{6707C63B-0510-4DAF-AE33-C4761F48B4D1}"/>
                </a:ext>
              </a:extLst>
            </p:cNvPr>
            <p:cNvCxnSpPr>
              <a:cxnSpLocks/>
            </p:cNvCxnSpPr>
            <p:nvPr/>
          </p:nvCxnSpPr>
          <p:spPr>
            <a:xfrm>
              <a:off x="4358087" y="1024609"/>
              <a:ext cx="1874836" cy="0"/>
            </a:xfrm>
            <a:prstGeom prst="straightConnector1">
              <a:avLst/>
            </a:prstGeom>
            <a:noFill/>
            <a:ln w="38100" cap="flat" cmpd="sng" algn="ctr">
              <a:solidFill>
                <a:srgbClr val="015595"/>
              </a:solidFill>
              <a:prstDash val="solid"/>
              <a:tailEnd type="triangle"/>
            </a:ln>
            <a:effectLst/>
          </p:spPr>
        </p:cxnSp>
      </p:grpSp>
      <p:grpSp>
        <p:nvGrpSpPr>
          <p:cNvPr id="81" name="&lt;-manifest return-">
            <a:extLst>
              <a:ext uri="{FF2B5EF4-FFF2-40B4-BE49-F238E27FC236}">
                <a16:creationId xmlns:a16="http://schemas.microsoft.com/office/drawing/2014/main" id="{09CC39C7-C1E4-4604-83CB-2E587A955B54}"/>
              </a:ext>
            </a:extLst>
          </p:cNvPr>
          <p:cNvGrpSpPr/>
          <p:nvPr/>
        </p:nvGrpSpPr>
        <p:grpSpPr>
          <a:xfrm>
            <a:off x="5913476" y="1668764"/>
            <a:ext cx="2397058" cy="232387"/>
            <a:chOff x="4358087" y="1210921"/>
            <a:chExt cx="1874836" cy="174293"/>
          </a:xfrm>
        </p:grpSpPr>
        <p:sp>
          <p:nvSpPr>
            <p:cNvPr id="44" name="TextBox 36">
              <a:extLst>
                <a:ext uri="{FF2B5EF4-FFF2-40B4-BE49-F238E27FC236}">
                  <a16:creationId xmlns:a16="http://schemas.microsoft.com/office/drawing/2014/main" id="{F6C12F6C-5EAE-4CAD-BD90-2310E5B7D69F}"/>
                </a:ext>
              </a:extLst>
            </p:cNvPr>
            <p:cNvSpPr txBox="1"/>
            <p:nvPr/>
          </p:nvSpPr>
          <p:spPr>
            <a:xfrm>
              <a:off x="4760047" y="1210921"/>
              <a:ext cx="1062451" cy="174293"/>
            </a:xfrm>
            <a:prstGeom prst="rect">
              <a:avLst/>
            </a:prstGeom>
            <a:noFill/>
          </p:spPr>
          <p:txBody>
            <a:bodyPr wrap="none" lIns="0" tIns="0" rIns="0" bIns="365760" rtlCol="0">
              <a:noAutofit/>
            </a:bodyPr>
            <a:lstStyle/>
            <a:p>
              <a:pPr algn="ctr" defTabSz="914388">
                <a:lnSpc>
                  <a:spcPct val="90000"/>
                </a:lnSpc>
                <a:defRPr/>
              </a:pPr>
              <a:r>
                <a:rPr lang="en-US" sz="1200" kern="0">
                  <a:latin typeface="Segoe UI"/>
                </a:rPr>
                <a:t>2. Manifest Returned</a:t>
              </a:r>
            </a:p>
          </p:txBody>
        </p:sp>
        <p:cxnSp>
          <p:nvCxnSpPr>
            <p:cNvPr id="52" name="Straight Arrow Connector 12">
              <a:extLst>
                <a:ext uri="{FF2B5EF4-FFF2-40B4-BE49-F238E27FC236}">
                  <a16:creationId xmlns:a16="http://schemas.microsoft.com/office/drawing/2014/main" id="{C061CA5D-EEEA-48EA-9ABA-2865B3DB5986}"/>
                </a:ext>
              </a:extLst>
            </p:cNvPr>
            <p:cNvCxnSpPr>
              <a:cxnSpLocks/>
            </p:cNvCxnSpPr>
            <p:nvPr/>
          </p:nvCxnSpPr>
          <p:spPr>
            <a:xfrm flipH="1">
              <a:off x="4358087" y="1330630"/>
              <a:ext cx="1874836" cy="0"/>
            </a:xfrm>
            <a:prstGeom prst="straightConnector1">
              <a:avLst/>
            </a:prstGeom>
            <a:noFill/>
            <a:ln w="38100" cap="flat" cmpd="sng" algn="ctr">
              <a:solidFill>
                <a:srgbClr val="015595"/>
              </a:solidFill>
              <a:prstDash val="solid"/>
              <a:tailEnd type="triangle"/>
            </a:ln>
            <a:effectLst/>
          </p:spPr>
        </p:cxnSp>
      </p:grpSp>
      <p:grpSp>
        <p:nvGrpSpPr>
          <p:cNvPr id="82" name="-delta layers-&gt;">
            <a:extLst>
              <a:ext uri="{FF2B5EF4-FFF2-40B4-BE49-F238E27FC236}">
                <a16:creationId xmlns:a16="http://schemas.microsoft.com/office/drawing/2014/main" id="{04116A59-AF0F-4E47-848D-60614B7998B3}"/>
              </a:ext>
            </a:extLst>
          </p:cNvPr>
          <p:cNvGrpSpPr/>
          <p:nvPr/>
        </p:nvGrpSpPr>
        <p:grpSpPr>
          <a:xfrm>
            <a:off x="5913476" y="2180282"/>
            <a:ext cx="2397058" cy="232387"/>
            <a:chOff x="4358087" y="1515805"/>
            <a:chExt cx="1874836" cy="174293"/>
          </a:xfrm>
        </p:grpSpPr>
        <p:sp>
          <p:nvSpPr>
            <p:cNvPr id="46" name="TextBox 36">
              <a:extLst>
                <a:ext uri="{FF2B5EF4-FFF2-40B4-BE49-F238E27FC236}">
                  <a16:creationId xmlns:a16="http://schemas.microsoft.com/office/drawing/2014/main" id="{E5B7BFD5-C752-4CD8-8ABF-3FC283E2C9FD}"/>
                </a:ext>
              </a:extLst>
            </p:cNvPr>
            <p:cNvSpPr txBox="1"/>
            <p:nvPr/>
          </p:nvSpPr>
          <p:spPr>
            <a:xfrm>
              <a:off x="4760047" y="1515805"/>
              <a:ext cx="1062451" cy="174293"/>
            </a:xfrm>
            <a:prstGeom prst="rect">
              <a:avLst/>
            </a:prstGeom>
            <a:noFill/>
          </p:spPr>
          <p:txBody>
            <a:bodyPr wrap="none" lIns="0" tIns="0" rIns="0" bIns="365760" rtlCol="0">
              <a:noAutofit/>
            </a:bodyPr>
            <a:lstStyle/>
            <a:p>
              <a:pPr algn="ctr" defTabSz="914388">
                <a:lnSpc>
                  <a:spcPct val="90000"/>
                </a:lnSpc>
                <a:defRPr/>
              </a:pPr>
              <a:r>
                <a:rPr lang="en-US" sz="1200" kern="0">
                  <a:latin typeface="Segoe UI"/>
                </a:rPr>
                <a:t>3. Delta Layer Requests</a:t>
              </a:r>
            </a:p>
          </p:txBody>
        </p:sp>
        <p:cxnSp>
          <p:nvCxnSpPr>
            <p:cNvPr id="53" name="Straight Arrow Connector 12">
              <a:extLst>
                <a:ext uri="{FF2B5EF4-FFF2-40B4-BE49-F238E27FC236}">
                  <a16:creationId xmlns:a16="http://schemas.microsoft.com/office/drawing/2014/main" id="{011E40EA-9A32-422A-98DB-FE9240D7F66F}"/>
                </a:ext>
              </a:extLst>
            </p:cNvPr>
            <p:cNvCxnSpPr>
              <a:cxnSpLocks/>
            </p:cNvCxnSpPr>
            <p:nvPr/>
          </p:nvCxnSpPr>
          <p:spPr>
            <a:xfrm>
              <a:off x="4358087" y="1636651"/>
              <a:ext cx="1874836" cy="0"/>
            </a:xfrm>
            <a:prstGeom prst="straightConnector1">
              <a:avLst/>
            </a:prstGeom>
            <a:noFill/>
            <a:ln w="38100" cap="flat" cmpd="sng" algn="ctr">
              <a:solidFill>
                <a:srgbClr val="015595"/>
              </a:solidFill>
              <a:prstDash val="solid"/>
              <a:tailEnd type="triangle"/>
            </a:ln>
            <a:effectLst/>
          </p:spPr>
        </p:cxnSp>
      </p:grpSp>
      <p:grpSp>
        <p:nvGrpSpPr>
          <p:cNvPr id="83" name="&lt;layer urls-">
            <a:extLst>
              <a:ext uri="{FF2B5EF4-FFF2-40B4-BE49-F238E27FC236}">
                <a16:creationId xmlns:a16="http://schemas.microsoft.com/office/drawing/2014/main" id="{543B81AF-ECC9-4175-A8FB-8E6561E5A850}"/>
              </a:ext>
            </a:extLst>
          </p:cNvPr>
          <p:cNvGrpSpPr/>
          <p:nvPr/>
        </p:nvGrpSpPr>
        <p:grpSpPr>
          <a:xfrm>
            <a:off x="5913476" y="2691800"/>
            <a:ext cx="2397058" cy="232387"/>
            <a:chOff x="4358087" y="1820689"/>
            <a:chExt cx="1874836" cy="174293"/>
          </a:xfrm>
        </p:grpSpPr>
        <p:sp>
          <p:nvSpPr>
            <p:cNvPr id="47" name="TextBox 36">
              <a:extLst>
                <a:ext uri="{FF2B5EF4-FFF2-40B4-BE49-F238E27FC236}">
                  <a16:creationId xmlns:a16="http://schemas.microsoft.com/office/drawing/2014/main" id="{A57175DE-A84C-4408-9BF8-2509DBAFBF26}"/>
                </a:ext>
              </a:extLst>
            </p:cNvPr>
            <p:cNvSpPr txBox="1"/>
            <p:nvPr/>
          </p:nvSpPr>
          <p:spPr>
            <a:xfrm>
              <a:off x="4760047" y="1820689"/>
              <a:ext cx="1062451" cy="174293"/>
            </a:xfrm>
            <a:prstGeom prst="rect">
              <a:avLst/>
            </a:prstGeom>
            <a:noFill/>
          </p:spPr>
          <p:txBody>
            <a:bodyPr wrap="none" lIns="0" tIns="0" rIns="0" bIns="365760" rtlCol="0">
              <a:noAutofit/>
            </a:bodyPr>
            <a:lstStyle/>
            <a:p>
              <a:pPr algn="ctr" defTabSz="914388">
                <a:lnSpc>
                  <a:spcPct val="90000"/>
                </a:lnSpc>
                <a:defRPr/>
              </a:pPr>
              <a:r>
                <a:rPr lang="en-US" sz="1200" kern="0">
                  <a:latin typeface="Segoe UI"/>
                </a:rPr>
                <a:t>4. Layer URLs Returned</a:t>
              </a:r>
            </a:p>
          </p:txBody>
        </p:sp>
        <p:cxnSp>
          <p:nvCxnSpPr>
            <p:cNvPr id="54" name="Straight Arrow Connector 12">
              <a:extLst>
                <a:ext uri="{FF2B5EF4-FFF2-40B4-BE49-F238E27FC236}">
                  <a16:creationId xmlns:a16="http://schemas.microsoft.com/office/drawing/2014/main" id="{6C462B5D-D690-4715-8453-EAC449E76C74}"/>
                </a:ext>
              </a:extLst>
            </p:cNvPr>
            <p:cNvCxnSpPr>
              <a:cxnSpLocks/>
            </p:cNvCxnSpPr>
            <p:nvPr/>
          </p:nvCxnSpPr>
          <p:spPr>
            <a:xfrm flipH="1">
              <a:off x="4358087" y="1942672"/>
              <a:ext cx="1874836" cy="0"/>
            </a:xfrm>
            <a:prstGeom prst="straightConnector1">
              <a:avLst/>
            </a:prstGeom>
            <a:noFill/>
            <a:ln w="38100" cap="flat" cmpd="sng" algn="ctr">
              <a:solidFill>
                <a:srgbClr val="015595"/>
              </a:solidFill>
              <a:prstDash val="solid"/>
              <a:tailEnd type="triangle"/>
            </a:ln>
            <a:effectLst/>
          </p:spPr>
        </p:cxnSp>
      </p:grpSp>
      <p:grpSp>
        <p:nvGrpSpPr>
          <p:cNvPr id="84" name="-layer request-&gt;">
            <a:extLst>
              <a:ext uri="{FF2B5EF4-FFF2-40B4-BE49-F238E27FC236}">
                <a16:creationId xmlns:a16="http://schemas.microsoft.com/office/drawing/2014/main" id="{C62D0CE0-8AD5-4195-9A16-0E937BB83167}"/>
              </a:ext>
            </a:extLst>
          </p:cNvPr>
          <p:cNvGrpSpPr/>
          <p:nvPr/>
        </p:nvGrpSpPr>
        <p:grpSpPr>
          <a:xfrm>
            <a:off x="5913476" y="3203318"/>
            <a:ext cx="2397058" cy="232387"/>
            <a:chOff x="4358087" y="2125573"/>
            <a:chExt cx="1874836" cy="174293"/>
          </a:xfrm>
        </p:grpSpPr>
        <p:sp>
          <p:nvSpPr>
            <p:cNvPr id="48" name="TextBox 36">
              <a:extLst>
                <a:ext uri="{FF2B5EF4-FFF2-40B4-BE49-F238E27FC236}">
                  <a16:creationId xmlns:a16="http://schemas.microsoft.com/office/drawing/2014/main" id="{7891886A-FEEC-410A-A38C-57B6A056C5BE}"/>
                </a:ext>
              </a:extLst>
            </p:cNvPr>
            <p:cNvSpPr txBox="1"/>
            <p:nvPr/>
          </p:nvSpPr>
          <p:spPr>
            <a:xfrm>
              <a:off x="4760047" y="2125573"/>
              <a:ext cx="1062451" cy="174293"/>
            </a:xfrm>
            <a:prstGeom prst="rect">
              <a:avLst/>
            </a:prstGeom>
            <a:noFill/>
          </p:spPr>
          <p:txBody>
            <a:bodyPr wrap="none" lIns="0" tIns="0" rIns="0" bIns="365760" rtlCol="0">
              <a:noAutofit/>
            </a:bodyPr>
            <a:lstStyle/>
            <a:p>
              <a:pPr algn="ctr" defTabSz="914388">
                <a:lnSpc>
                  <a:spcPct val="90000"/>
                </a:lnSpc>
                <a:defRPr/>
              </a:pPr>
              <a:r>
                <a:rPr lang="en-US" sz="1200" kern="0">
                  <a:latin typeface="Segoe UI"/>
                </a:rPr>
                <a:t>5. Layer Request</a:t>
              </a:r>
            </a:p>
          </p:txBody>
        </p:sp>
        <p:cxnSp>
          <p:nvCxnSpPr>
            <p:cNvPr id="55" name="Straight Arrow Connector 12">
              <a:extLst>
                <a:ext uri="{FF2B5EF4-FFF2-40B4-BE49-F238E27FC236}">
                  <a16:creationId xmlns:a16="http://schemas.microsoft.com/office/drawing/2014/main" id="{2B45313D-2F28-4061-BCA0-E7BF6AFE238F}"/>
                </a:ext>
              </a:extLst>
            </p:cNvPr>
            <p:cNvCxnSpPr>
              <a:cxnSpLocks/>
            </p:cNvCxnSpPr>
            <p:nvPr/>
          </p:nvCxnSpPr>
          <p:spPr>
            <a:xfrm>
              <a:off x="4358087" y="2248693"/>
              <a:ext cx="1874836" cy="0"/>
            </a:xfrm>
            <a:prstGeom prst="straightConnector1">
              <a:avLst/>
            </a:prstGeom>
            <a:noFill/>
            <a:ln w="38100" cap="flat" cmpd="sng" algn="ctr">
              <a:solidFill>
                <a:srgbClr val="015595"/>
              </a:solidFill>
              <a:prstDash val="solid"/>
              <a:tailEnd type="triangle"/>
            </a:ln>
            <a:effectLst/>
          </p:spPr>
        </p:cxnSp>
      </p:grpSp>
      <p:grpSp>
        <p:nvGrpSpPr>
          <p:cNvPr id="85" name="&lt;-layers returned-">
            <a:extLst>
              <a:ext uri="{FF2B5EF4-FFF2-40B4-BE49-F238E27FC236}">
                <a16:creationId xmlns:a16="http://schemas.microsoft.com/office/drawing/2014/main" id="{33737E11-B7E4-4D4D-8EBF-ED77C1791A09}"/>
              </a:ext>
            </a:extLst>
          </p:cNvPr>
          <p:cNvGrpSpPr/>
          <p:nvPr/>
        </p:nvGrpSpPr>
        <p:grpSpPr>
          <a:xfrm>
            <a:off x="5913476" y="3714837"/>
            <a:ext cx="2397058" cy="232387"/>
            <a:chOff x="4358087" y="2430457"/>
            <a:chExt cx="1874836" cy="174293"/>
          </a:xfrm>
        </p:grpSpPr>
        <p:sp>
          <p:nvSpPr>
            <p:cNvPr id="49" name="TextBox 36">
              <a:extLst>
                <a:ext uri="{FF2B5EF4-FFF2-40B4-BE49-F238E27FC236}">
                  <a16:creationId xmlns:a16="http://schemas.microsoft.com/office/drawing/2014/main" id="{B1E172C4-34A4-40BB-84E6-06D4AEB50517}"/>
                </a:ext>
              </a:extLst>
            </p:cNvPr>
            <p:cNvSpPr txBox="1"/>
            <p:nvPr/>
          </p:nvSpPr>
          <p:spPr>
            <a:xfrm>
              <a:off x="4760047" y="2430457"/>
              <a:ext cx="1062451" cy="174293"/>
            </a:xfrm>
            <a:prstGeom prst="rect">
              <a:avLst/>
            </a:prstGeom>
            <a:noFill/>
          </p:spPr>
          <p:txBody>
            <a:bodyPr wrap="none" lIns="0" tIns="0" rIns="0" bIns="365760" rtlCol="0">
              <a:noAutofit/>
            </a:bodyPr>
            <a:lstStyle/>
            <a:p>
              <a:pPr algn="ctr" defTabSz="914388">
                <a:lnSpc>
                  <a:spcPct val="90000"/>
                </a:lnSpc>
                <a:defRPr/>
              </a:pPr>
              <a:r>
                <a:rPr lang="en-US" sz="1200" kern="0">
                  <a:latin typeface="Segoe UI"/>
                </a:rPr>
                <a:t>6. Download &amp; Extract Layers</a:t>
              </a:r>
            </a:p>
          </p:txBody>
        </p:sp>
        <p:cxnSp>
          <p:nvCxnSpPr>
            <p:cNvPr id="56" name="Straight Arrow Connector 12">
              <a:extLst>
                <a:ext uri="{FF2B5EF4-FFF2-40B4-BE49-F238E27FC236}">
                  <a16:creationId xmlns:a16="http://schemas.microsoft.com/office/drawing/2014/main" id="{828E2FC4-66ED-4E09-8777-71AD311C79D8}"/>
                </a:ext>
              </a:extLst>
            </p:cNvPr>
            <p:cNvCxnSpPr>
              <a:cxnSpLocks/>
            </p:cNvCxnSpPr>
            <p:nvPr/>
          </p:nvCxnSpPr>
          <p:spPr>
            <a:xfrm flipH="1">
              <a:off x="4358087" y="2554715"/>
              <a:ext cx="1874836" cy="0"/>
            </a:xfrm>
            <a:prstGeom prst="straightConnector1">
              <a:avLst/>
            </a:prstGeom>
            <a:noFill/>
            <a:ln w="38100" cap="flat" cmpd="sng" algn="ctr">
              <a:solidFill>
                <a:srgbClr val="015595"/>
              </a:solidFill>
              <a:prstDash val="solid"/>
              <a:tailEnd type="triangle"/>
            </a:ln>
            <a:effectLst/>
          </p:spPr>
        </p:cxnSp>
      </p:grpSp>
      <p:sp>
        <p:nvSpPr>
          <p:cNvPr id="60" name="Rectangle 59">
            <a:extLst>
              <a:ext uri="{FF2B5EF4-FFF2-40B4-BE49-F238E27FC236}">
                <a16:creationId xmlns:a16="http://schemas.microsoft.com/office/drawing/2014/main" id="{DC06F839-9C50-4D7B-AC0F-3EF6743ABB6F}"/>
              </a:ext>
            </a:extLst>
          </p:cNvPr>
          <p:cNvSpPr/>
          <p:nvPr/>
        </p:nvSpPr>
        <p:spPr bwMode="auto">
          <a:xfrm>
            <a:off x="383703" y="2512248"/>
            <a:ext cx="5055475" cy="1083215"/>
          </a:xfrm>
          <a:prstGeom prst="rect">
            <a:avLst/>
          </a:prstGeom>
          <a:solidFill>
            <a:srgbClr val="DCECFF"/>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8" tIns="91440" rIns="91438" bIns="0" numCol="1" rtlCol="0" anchor="t" anchorCtr="0" compatLnSpc="1">
            <a:prstTxWarp prst="textNoShape">
              <a:avLst/>
            </a:prstTxWarp>
          </a:bodyPr>
          <a:lstStyle/>
          <a:p>
            <a:pPr algn="ctr" defTabSz="932460" fontAlgn="base">
              <a:spcBef>
                <a:spcPct val="0"/>
              </a:spcBef>
              <a:spcAft>
                <a:spcPct val="0"/>
              </a:spcAft>
              <a:defRPr/>
            </a:pPr>
            <a:r>
              <a:rPr lang="en-US" kern="0">
                <a:solidFill>
                  <a:schemeClr val="tx1"/>
                </a:solidFill>
                <a:latin typeface="+mj-lt"/>
              </a:rPr>
              <a:t>Image Cache</a:t>
            </a:r>
          </a:p>
        </p:txBody>
      </p:sp>
      <p:sp>
        <p:nvSpPr>
          <p:cNvPr id="126" name="Win Layer 2">
            <a:extLst>
              <a:ext uri="{FF2B5EF4-FFF2-40B4-BE49-F238E27FC236}">
                <a16:creationId xmlns:a16="http://schemas.microsoft.com/office/drawing/2014/main" id="{396F764F-53A3-4B96-BA04-98438B8EEE2E}"/>
              </a:ext>
            </a:extLst>
          </p:cNvPr>
          <p:cNvSpPr/>
          <p:nvPr/>
        </p:nvSpPr>
        <p:spPr>
          <a:xfrm>
            <a:off x="763802" y="4231999"/>
            <a:ext cx="3221984"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sha256:cf4ecb49238476635f551fe11987ae4c3</a:t>
            </a:r>
          </a:p>
        </p:txBody>
      </p:sp>
      <p:sp>
        <p:nvSpPr>
          <p:cNvPr id="127" name="Win Layer1">
            <a:extLst>
              <a:ext uri="{FF2B5EF4-FFF2-40B4-BE49-F238E27FC236}">
                <a16:creationId xmlns:a16="http://schemas.microsoft.com/office/drawing/2014/main" id="{36B375F4-3262-4965-A200-13335BEBF85A}"/>
              </a:ext>
            </a:extLst>
          </p:cNvPr>
          <p:cNvSpPr/>
          <p:nvPr/>
        </p:nvSpPr>
        <p:spPr>
          <a:xfrm>
            <a:off x="763802" y="4457969"/>
            <a:ext cx="3221984"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sha256:e41864ee12411ff073f0a58417cf7e160</a:t>
            </a:r>
          </a:p>
          <a:p>
            <a:pPr defTabSz="914554"/>
            <a:endParaRPr lang="en-US" sz="1000">
              <a:solidFill>
                <a:schemeClr val="accent1">
                  <a:lumMod val="75000"/>
                </a:schemeClr>
              </a:solidFill>
              <a:latin typeface="Consolas" panose="020B0609020204030204" pitchFamily="49" charset="0"/>
            </a:endParaRPr>
          </a:p>
        </p:txBody>
      </p:sp>
      <p:pic>
        <p:nvPicPr>
          <p:cNvPr id="5" name="Picture 4" descr="A close up of a sign&#10;&#10;Description automatically generated">
            <a:extLst>
              <a:ext uri="{FF2B5EF4-FFF2-40B4-BE49-F238E27FC236}">
                <a16:creationId xmlns:a16="http://schemas.microsoft.com/office/drawing/2014/main" id="{47D07777-82FE-4054-975A-43F13F1499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727" y="1699644"/>
            <a:ext cx="986614" cy="657743"/>
          </a:xfrm>
          <a:prstGeom prst="rect">
            <a:avLst/>
          </a:prstGeom>
        </p:spPr>
      </p:pic>
      <p:pic>
        <p:nvPicPr>
          <p:cNvPr id="100" name="Picture 6" descr="Image result for shipping manifest icon">
            <a:extLst>
              <a:ext uri="{FF2B5EF4-FFF2-40B4-BE49-F238E27FC236}">
                <a16:creationId xmlns:a16="http://schemas.microsoft.com/office/drawing/2014/main" id="{EA9506AD-22BD-455E-B84A-C27000C52E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35176" y="1201226"/>
            <a:ext cx="269790" cy="332241"/>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a:extLst>
              <a:ext uri="{FF2B5EF4-FFF2-40B4-BE49-F238E27FC236}">
                <a16:creationId xmlns:a16="http://schemas.microsoft.com/office/drawing/2014/main" id="{5D7ED0F0-DE00-4F07-AADA-997BBC8983F8}"/>
              </a:ext>
            </a:extLst>
          </p:cNvPr>
          <p:cNvGrpSpPr/>
          <p:nvPr/>
        </p:nvGrpSpPr>
        <p:grpSpPr>
          <a:xfrm>
            <a:off x="9419170" y="2964762"/>
            <a:ext cx="2493899" cy="1581789"/>
            <a:chOff x="7679960" y="3843275"/>
            <a:chExt cx="2493934" cy="1581811"/>
          </a:xfrm>
          <a:solidFill>
            <a:schemeClr val="accent6">
              <a:lumMod val="20000"/>
              <a:lumOff val="80000"/>
            </a:schemeClr>
          </a:solidFill>
        </p:grpSpPr>
        <p:sp>
          <p:nvSpPr>
            <p:cNvPr id="103" name="Rectangle 102">
              <a:extLst>
                <a:ext uri="{FF2B5EF4-FFF2-40B4-BE49-F238E27FC236}">
                  <a16:creationId xmlns:a16="http://schemas.microsoft.com/office/drawing/2014/main" id="{A0E07566-C750-4E56-8AA6-052072BCD6D9}"/>
                </a:ext>
              </a:extLst>
            </p:cNvPr>
            <p:cNvSpPr/>
            <p:nvPr/>
          </p:nvSpPr>
          <p:spPr>
            <a:xfrm>
              <a:off x="7679962" y="3843275"/>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cf4ecb49238476635f551fe11987ae4c3</a:t>
              </a:r>
            </a:p>
          </p:txBody>
        </p:sp>
        <p:sp>
          <p:nvSpPr>
            <p:cNvPr id="104" name="Rectangle 103">
              <a:extLst>
                <a:ext uri="{FF2B5EF4-FFF2-40B4-BE49-F238E27FC236}">
                  <a16:creationId xmlns:a16="http://schemas.microsoft.com/office/drawing/2014/main" id="{6A3F9654-74AD-4ADD-BFB1-7BCD44952855}"/>
                </a:ext>
              </a:extLst>
            </p:cNvPr>
            <p:cNvSpPr/>
            <p:nvPr/>
          </p:nvSpPr>
          <p:spPr>
            <a:xfrm>
              <a:off x="7679962" y="4069248"/>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e41864ee12411ff073f0a58417cf7e160</a:t>
              </a:r>
            </a:p>
          </p:txBody>
        </p:sp>
        <p:sp>
          <p:nvSpPr>
            <p:cNvPr id="105" name="Rectangle 104">
              <a:extLst>
                <a:ext uri="{FF2B5EF4-FFF2-40B4-BE49-F238E27FC236}">
                  <a16:creationId xmlns:a16="http://schemas.microsoft.com/office/drawing/2014/main" id="{54F6752A-ED50-491D-B141-8AADF2660890}"/>
                </a:ext>
              </a:extLst>
            </p:cNvPr>
            <p:cNvSpPr/>
            <p:nvPr/>
          </p:nvSpPr>
          <p:spPr>
            <a:xfrm>
              <a:off x="7679961" y="4295221"/>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85bef57c324acc96f7067488d35b7e3c1</a:t>
              </a:r>
            </a:p>
          </p:txBody>
        </p:sp>
        <p:sp>
          <p:nvSpPr>
            <p:cNvPr id="106" name="Rectangle 105">
              <a:extLst>
                <a:ext uri="{FF2B5EF4-FFF2-40B4-BE49-F238E27FC236}">
                  <a16:creationId xmlns:a16="http://schemas.microsoft.com/office/drawing/2014/main" id="{E8CAD983-076F-4316-A0EE-893C29887621}"/>
                </a:ext>
              </a:extLst>
            </p:cNvPr>
            <p:cNvSpPr/>
            <p:nvPr/>
          </p:nvSpPr>
          <p:spPr>
            <a:xfrm>
              <a:off x="7679960" y="4521194"/>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1d57d886885835cbc52c2d85fe0ce008f</a:t>
              </a:r>
            </a:p>
          </p:txBody>
        </p:sp>
        <p:sp>
          <p:nvSpPr>
            <p:cNvPr id="107" name="Rectangle 106">
              <a:extLst>
                <a:ext uri="{FF2B5EF4-FFF2-40B4-BE49-F238E27FC236}">
                  <a16:creationId xmlns:a16="http://schemas.microsoft.com/office/drawing/2014/main" id="{60541198-4329-4609-A275-7702E8B3459D}"/>
                </a:ext>
              </a:extLst>
            </p:cNvPr>
            <p:cNvSpPr/>
            <p:nvPr/>
          </p:nvSpPr>
          <p:spPr>
            <a:xfrm>
              <a:off x="7679960" y="4747167"/>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f78a85a7da099d7494a5166a28e72a642</a:t>
              </a:r>
            </a:p>
          </p:txBody>
        </p:sp>
        <p:sp>
          <p:nvSpPr>
            <p:cNvPr id="108" name="Rectangle 107">
              <a:extLst>
                <a:ext uri="{FF2B5EF4-FFF2-40B4-BE49-F238E27FC236}">
                  <a16:creationId xmlns:a16="http://schemas.microsoft.com/office/drawing/2014/main" id="{5FA4CE1A-A966-4960-886D-49E9A0D01A10}"/>
                </a:ext>
              </a:extLst>
            </p:cNvPr>
            <p:cNvSpPr/>
            <p:nvPr/>
          </p:nvSpPr>
          <p:spPr>
            <a:xfrm>
              <a:off x="7679960" y="4973140"/>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da3343b41a78a0bcd4926d605b6fe37ba</a:t>
              </a:r>
            </a:p>
          </p:txBody>
        </p:sp>
        <p:sp>
          <p:nvSpPr>
            <p:cNvPr id="109" name="Rectangle 108">
              <a:extLst>
                <a:ext uri="{FF2B5EF4-FFF2-40B4-BE49-F238E27FC236}">
                  <a16:creationId xmlns:a16="http://schemas.microsoft.com/office/drawing/2014/main" id="{CBACA2B4-242C-4ECA-AC74-0BBFFE979C45}"/>
                </a:ext>
              </a:extLst>
            </p:cNvPr>
            <p:cNvSpPr/>
            <p:nvPr/>
          </p:nvSpPr>
          <p:spPr>
            <a:xfrm>
              <a:off x="7679960" y="5199113"/>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c935edcb03a0660b347d2fbf6542ee068</a:t>
              </a:r>
            </a:p>
          </p:txBody>
        </p:sp>
      </p:grpSp>
      <p:sp>
        <p:nvSpPr>
          <p:cNvPr id="118" name="Rectangle 117">
            <a:extLst>
              <a:ext uri="{FF2B5EF4-FFF2-40B4-BE49-F238E27FC236}">
                <a16:creationId xmlns:a16="http://schemas.microsoft.com/office/drawing/2014/main" id="{52B11D02-C5F3-4E6C-BB62-D4BF5D3A29FB}"/>
              </a:ext>
            </a:extLst>
          </p:cNvPr>
          <p:cNvSpPr/>
          <p:nvPr/>
        </p:nvSpPr>
        <p:spPr>
          <a:xfrm>
            <a:off x="9435176" y="1901195"/>
            <a:ext cx="2532178"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ubuntu</a:t>
            </a:r>
          </a:p>
        </p:txBody>
      </p:sp>
      <p:sp>
        <p:nvSpPr>
          <p:cNvPr id="119" name="Rectangle 118">
            <a:extLst>
              <a:ext uri="{FF2B5EF4-FFF2-40B4-BE49-F238E27FC236}">
                <a16:creationId xmlns:a16="http://schemas.microsoft.com/office/drawing/2014/main" id="{AE43F6EC-7648-4766-B23E-0103033E3514}"/>
              </a:ext>
            </a:extLst>
          </p:cNvPr>
          <p:cNvSpPr/>
          <p:nvPr/>
        </p:nvSpPr>
        <p:spPr>
          <a:xfrm>
            <a:off x="9435176" y="2124462"/>
            <a:ext cx="2532178"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err="1">
                <a:solidFill>
                  <a:schemeClr val="accent1">
                    <a:lumMod val="75000"/>
                  </a:schemeClr>
                </a:solidFill>
                <a:latin typeface="Consolas" panose="020B0609020204030204" pitchFamily="49" charset="0"/>
              </a:rPr>
              <a:t>debian</a:t>
            </a:r>
            <a:endParaRPr lang="en-US" sz="1000">
              <a:solidFill>
                <a:schemeClr val="accent1">
                  <a:lumMod val="75000"/>
                </a:schemeClr>
              </a:solidFill>
              <a:latin typeface="Consolas" panose="020B0609020204030204" pitchFamily="49" charset="0"/>
            </a:endParaRPr>
          </a:p>
        </p:txBody>
      </p:sp>
      <p:sp>
        <p:nvSpPr>
          <p:cNvPr id="120" name="Rectangle 119">
            <a:extLst>
              <a:ext uri="{FF2B5EF4-FFF2-40B4-BE49-F238E27FC236}">
                <a16:creationId xmlns:a16="http://schemas.microsoft.com/office/drawing/2014/main" id="{4D02203E-1D72-4893-8B7C-DBD118D8E215}"/>
              </a:ext>
            </a:extLst>
          </p:cNvPr>
          <p:cNvSpPr/>
          <p:nvPr/>
        </p:nvSpPr>
        <p:spPr>
          <a:xfrm>
            <a:off x="9435176" y="1677929"/>
            <a:ext cx="2532178"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spark-notebook</a:t>
            </a:r>
          </a:p>
        </p:txBody>
      </p:sp>
      <p:sp>
        <p:nvSpPr>
          <p:cNvPr id="59" name="Win Layer1">
            <a:extLst>
              <a:ext uri="{FF2B5EF4-FFF2-40B4-BE49-F238E27FC236}">
                <a16:creationId xmlns:a16="http://schemas.microsoft.com/office/drawing/2014/main" id="{54F667BE-81FC-43EE-A3CD-6CD2B4F47138}"/>
              </a:ext>
            </a:extLst>
          </p:cNvPr>
          <p:cNvSpPr/>
          <p:nvPr/>
        </p:nvSpPr>
        <p:spPr>
          <a:xfrm>
            <a:off x="763802" y="4683939"/>
            <a:ext cx="3221984"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sha256:85bef57c324acc96f7067488d35b7e3c1</a:t>
            </a:r>
          </a:p>
        </p:txBody>
      </p:sp>
      <p:sp>
        <p:nvSpPr>
          <p:cNvPr id="62" name="Win Layer1">
            <a:extLst>
              <a:ext uri="{FF2B5EF4-FFF2-40B4-BE49-F238E27FC236}">
                <a16:creationId xmlns:a16="http://schemas.microsoft.com/office/drawing/2014/main" id="{7F9385FB-10CD-4F72-BFE2-CAA1929506A8}"/>
              </a:ext>
            </a:extLst>
          </p:cNvPr>
          <p:cNvSpPr/>
          <p:nvPr/>
        </p:nvSpPr>
        <p:spPr>
          <a:xfrm>
            <a:off x="763802" y="4905598"/>
            <a:ext cx="3221984"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sha256:1d57d886885835cbc52c2d85fe0ce008f</a:t>
            </a:r>
          </a:p>
        </p:txBody>
      </p:sp>
      <p:sp>
        <p:nvSpPr>
          <p:cNvPr id="63" name="Win Layer1">
            <a:extLst>
              <a:ext uri="{FF2B5EF4-FFF2-40B4-BE49-F238E27FC236}">
                <a16:creationId xmlns:a16="http://schemas.microsoft.com/office/drawing/2014/main" id="{977D2C4A-E09C-4766-8D8B-8E75BA08D066}"/>
              </a:ext>
            </a:extLst>
          </p:cNvPr>
          <p:cNvSpPr/>
          <p:nvPr/>
        </p:nvSpPr>
        <p:spPr>
          <a:xfrm>
            <a:off x="763802" y="5131568"/>
            <a:ext cx="3221984"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sha256:f78a85a7da099d7494a5166a28e72a642</a:t>
            </a:r>
          </a:p>
        </p:txBody>
      </p:sp>
      <p:sp>
        <p:nvSpPr>
          <p:cNvPr id="64" name="Win Layer1">
            <a:extLst>
              <a:ext uri="{FF2B5EF4-FFF2-40B4-BE49-F238E27FC236}">
                <a16:creationId xmlns:a16="http://schemas.microsoft.com/office/drawing/2014/main" id="{806A61E5-FC8C-4020-88B1-4A387B7058F4}"/>
              </a:ext>
            </a:extLst>
          </p:cNvPr>
          <p:cNvSpPr/>
          <p:nvPr/>
        </p:nvSpPr>
        <p:spPr>
          <a:xfrm>
            <a:off x="763802" y="5353227"/>
            <a:ext cx="3221984"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sha256:da3343b41a78a0bcd4926d605b6fe37ba</a:t>
            </a:r>
          </a:p>
        </p:txBody>
      </p:sp>
      <p:sp>
        <p:nvSpPr>
          <p:cNvPr id="66" name="Win Layer1">
            <a:extLst>
              <a:ext uri="{FF2B5EF4-FFF2-40B4-BE49-F238E27FC236}">
                <a16:creationId xmlns:a16="http://schemas.microsoft.com/office/drawing/2014/main" id="{18AA88F3-4565-454D-A4AE-52E15845DE0C}"/>
              </a:ext>
            </a:extLst>
          </p:cNvPr>
          <p:cNvSpPr/>
          <p:nvPr/>
        </p:nvSpPr>
        <p:spPr>
          <a:xfrm>
            <a:off x="763802" y="5579197"/>
            <a:ext cx="3221984"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 35 total layers</a:t>
            </a:r>
          </a:p>
        </p:txBody>
      </p:sp>
      <p:sp>
        <p:nvSpPr>
          <p:cNvPr id="65" name="Rectangle 64">
            <a:extLst>
              <a:ext uri="{FF2B5EF4-FFF2-40B4-BE49-F238E27FC236}">
                <a16:creationId xmlns:a16="http://schemas.microsoft.com/office/drawing/2014/main" id="{71CC1054-8EAC-C449-804E-202379E928B8}"/>
              </a:ext>
            </a:extLst>
          </p:cNvPr>
          <p:cNvSpPr/>
          <p:nvPr/>
        </p:nvSpPr>
        <p:spPr bwMode="auto">
          <a:xfrm>
            <a:off x="383703" y="2961553"/>
            <a:ext cx="5055475" cy="538670"/>
          </a:xfrm>
          <a:prstGeom prst="rect">
            <a:avLst/>
          </a:prstGeom>
          <a:no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8" tIns="91440" rIns="91438" bIns="0" numCol="1" rtlCol="0" anchor="t" anchorCtr="0" compatLnSpc="1">
            <a:prstTxWarp prst="textNoShape">
              <a:avLst/>
            </a:prstTxWarp>
          </a:bodyPr>
          <a:lstStyle/>
          <a:p>
            <a:pPr defTabSz="932460" fontAlgn="base">
              <a:spcBef>
                <a:spcPct val="0"/>
              </a:spcBef>
              <a:spcAft>
                <a:spcPct val="0"/>
              </a:spcAft>
              <a:defRPr/>
            </a:pPr>
            <a:r>
              <a:rPr lang="en-US" sz="1100" kern="0">
                <a:solidFill>
                  <a:schemeClr val="tx1"/>
                </a:solidFill>
                <a:latin typeface="Consolas" panose="020B0609020204030204" pitchFamily="49" charset="0"/>
              </a:rPr>
              <a:t>IMAGE ID        REPOSITORY                   TAG      SIZE</a:t>
            </a:r>
          </a:p>
          <a:p>
            <a:pPr defTabSz="932460" fontAlgn="base">
              <a:spcBef>
                <a:spcPct val="0"/>
              </a:spcBef>
              <a:spcAft>
                <a:spcPct val="0"/>
              </a:spcAft>
              <a:defRPr/>
            </a:pPr>
            <a:r>
              <a:rPr lang="en-US" sz="1100" kern="0">
                <a:solidFill>
                  <a:schemeClr val="tx1"/>
                </a:solidFill>
                <a:latin typeface="Consolas" panose="020B0609020204030204" pitchFamily="49" charset="0"/>
              </a:rPr>
              <a:t>694950fbcb3f    spark-notebook               latest  </a:t>
            </a:r>
            <a:r>
              <a:rPr lang="en-US" sz="1100" b="1" kern="0">
                <a:solidFill>
                  <a:schemeClr val="tx1"/>
                </a:solidFill>
                <a:latin typeface="Consolas" panose="020B0609020204030204" pitchFamily="49" charset="0"/>
              </a:rPr>
              <a:t> 5.65 GB</a:t>
            </a:r>
          </a:p>
        </p:txBody>
      </p:sp>
      <p:sp>
        <p:nvSpPr>
          <p:cNvPr id="68" name="docker pull">
            <a:extLst>
              <a:ext uri="{FF2B5EF4-FFF2-40B4-BE49-F238E27FC236}">
                <a16:creationId xmlns:a16="http://schemas.microsoft.com/office/drawing/2014/main" id="{BF0B71A3-1104-5A43-8ECD-F7A75605D43E}"/>
              </a:ext>
            </a:extLst>
          </p:cNvPr>
          <p:cNvSpPr/>
          <p:nvPr/>
        </p:nvSpPr>
        <p:spPr>
          <a:xfrm>
            <a:off x="135836" y="1273190"/>
            <a:ext cx="5619473" cy="343487"/>
          </a:xfrm>
          <a:prstGeom prst="rect">
            <a:avLst/>
          </a:prstGeom>
          <a:solidFill>
            <a:schemeClr val="accent1">
              <a:lumMod val="50000"/>
            </a:schemeClr>
          </a:solidFill>
          <a:ln w="28575">
            <a:noFill/>
          </a:ln>
        </p:spPr>
        <p:txBody>
          <a:bodyPr wrap="square">
            <a:spAutoFit/>
          </a:bodyPr>
          <a:lstStyle/>
          <a:p>
            <a:pPr defTabSz="914388">
              <a:defRPr/>
            </a:pPr>
            <a:r>
              <a:rPr lang="en-US" sz="1600" b="1">
                <a:solidFill>
                  <a:prstClr val="white"/>
                </a:solidFill>
                <a:latin typeface="Consolas" panose="020B0609020204030204" pitchFamily="49" charset="0"/>
              </a:rPr>
              <a:t>$</a:t>
            </a:r>
          </a:p>
        </p:txBody>
      </p:sp>
      <p:sp>
        <p:nvSpPr>
          <p:cNvPr id="42" name="docker pull">
            <a:extLst>
              <a:ext uri="{FF2B5EF4-FFF2-40B4-BE49-F238E27FC236}">
                <a16:creationId xmlns:a16="http://schemas.microsoft.com/office/drawing/2014/main" id="{CB5F1516-976B-447D-8081-9199ECAE058B}"/>
              </a:ext>
            </a:extLst>
          </p:cNvPr>
          <p:cNvSpPr/>
          <p:nvPr/>
        </p:nvSpPr>
        <p:spPr>
          <a:xfrm>
            <a:off x="438150" y="1279210"/>
            <a:ext cx="4375150" cy="338554"/>
          </a:xfrm>
          <a:prstGeom prst="rect">
            <a:avLst/>
          </a:prstGeom>
          <a:noFill/>
          <a:ln w="28575">
            <a:noFill/>
          </a:ln>
        </p:spPr>
        <p:txBody>
          <a:bodyPr wrap="square">
            <a:spAutoFit/>
          </a:bodyPr>
          <a:lstStyle/>
          <a:p>
            <a:pPr defTabSz="914388">
              <a:defRPr/>
            </a:pPr>
            <a:r>
              <a:rPr lang="en-US" sz="1600" b="1">
                <a:solidFill>
                  <a:prstClr val="white"/>
                </a:solidFill>
                <a:latin typeface="Consolas" panose="020B0609020204030204" pitchFamily="49" charset="0"/>
              </a:rPr>
              <a:t>docker pull </a:t>
            </a:r>
            <a:r>
              <a:rPr lang="en-US" sz="1600" b="1" err="1">
                <a:solidFill>
                  <a:prstClr val="white"/>
                </a:solidFill>
                <a:latin typeface="Consolas" panose="020B0609020204030204" pitchFamily="49" charset="0"/>
              </a:rPr>
              <a:t>all-spark-notebook:latest</a:t>
            </a:r>
            <a:endParaRPr lang="en-US" sz="1600" b="1">
              <a:solidFill>
                <a:prstClr val="white"/>
              </a:solidFill>
              <a:latin typeface="Consolas" panose="020B0609020204030204" pitchFamily="49" charset="0"/>
            </a:endParaRPr>
          </a:p>
        </p:txBody>
      </p:sp>
    </p:spTree>
    <p:extLst>
      <p:ext uri="{BB962C8B-B14F-4D97-AF65-F5344CB8AC3E}">
        <p14:creationId xmlns:p14="http://schemas.microsoft.com/office/powerpoint/2010/main" val="225505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500"/>
                                        <p:tgtEl>
                                          <p:spTgt spid="80"/>
                                        </p:tgtEl>
                                        <p:attrNameLst>
                                          <p:attrName>ppt_x</p:attrName>
                                        </p:attrNameLst>
                                      </p:cBhvr>
                                      <p:tavLst>
                                        <p:tav tm="0">
                                          <p:val>
                                            <p:strVal val="#ppt_x-#ppt_w*1.125000"/>
                                          </p:val>
                                        </p:tav>
                                        <p:tav tm="100000">
                                          <p:val>
                                            <p:strVal val="#ppt_x"/>
                                          </p:val>
                                        </p:tav>
                                      </p:tavLst>
                                    </p:anim>
                                    <p:animEffect transition="in" filter="wipe(right)">
                                      <p:cBhvr>
                                        <p:cTn id="13" dur="500"/>
                                        <p:tgtEl>
                                          <p:spTgt spid="80"/>
                                        </p:tgtEl>
                                      </p:cBhvr>
                                    </p:animEffect>
                                  </p:childTnLst>
                                </p:cTn>
                              </p:par>
                            </p:childTnLst>
                          </p:cTn>
                        </p:par>
                        <p:par>
                          <p:cTn id="14" fill="hold">
                            <p:stCondLst>
                              <p:cond delay="500"/>
                            </p:stCondLst>
                            <p:childTnLst>
                              <p:par>
                                <p:cTn id="15" presetID="12" presetClass="entr" presetSubtype="2" fill="hold" nodeType="after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additive="base">
                                        <p:cTn id="17" dur="500"/>
                                        <p:tgtEl>
                                          <p:spTgt spid="81"/>
                                        </p:tgtEl>
                                        <p:attrNameLst>
                                          <p:attrName>ppt_x</p:attrName>
                                        </p:attrNameLst>
                                      </p:cBhvr>
                                      <p:tavLst>
                                        <p:tav tm="0">
                                          <p:val>
                                            <p:strVal val="#ppt_x+#ppt_w*1.125000"/>
                                          </p:val>
                                        </p:tav>
                                        <p:tav tm="100000">
                                          <p:val>
                                            <p:strVal val="#ppt_x"/>
                                          </p:val>
                                        </p:tav>
                                      </p:tavLst>
                                    </p:anim>
                                    <p:animEffect transition="in" filter="wipe(left)">
                                      <p:cBhvr>
                                        <p:cTn id="18" dur="5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additive="base">
                                        <p:cTn id="23" dur="500"/>
                                        <p:tgtEl>
                                          <p:spTgt spid="82"/>
                                        </p:tgtEl>
                                        <p:attrNameLst>
                                          <p:attrName>ppt_x</p:attrName>
                                        </p:attrNameLst>
                                      </p:cBhvr>
                                      <p:tavLst>
                                        <p:tav tm="0">
                                          <p:val>
                                            <p:strVal val="#ppt_x-#ppt_w*1.125000"/>
                                          </p:val>
                                        </p:tav>
                                        <p:tav tm="100000">
                                          <p:val>
                                            <p:strVal val="#ppt_x"/>
                                          </p:val>
                                        </p:tav>
                                      </p:tavLst>
                                    </p:anim>
                                    <p:animEffect transition="in" filter="wipe(right)">
                                      <p:cBhvr>
                                        <p:cTn id="24" dur="500"/>
                                        <p:tgtEl>
                                          <p:spTgt spid="82"/>
                                        </p:tgtEl>
                                      </p:cBhvr>
                                    </p:animEffect>
                                  </p:childTnLst>
                                </p:cTn>
                              </p:par>
                            </p:childTnLst>
                          </p:cTn>
                        </p:par>
                        <p:par>
                          <p:cTn id="25" fill="hold">
                            <p:stCondLst>
                              <p:cond delay="500"/>
                            </p:stCondLst>
                            <p:childTnLst>
                              <p:par>
                                <p:cTn id="26" presetID="12" presetClass="entr" presetSubtype="2" fill="hold" nodeType="afterEffect">
                                  <p:stCondLst>
                                    <p:cond delay="0"/>
                                  </p:stCondLst>
                                  <p:childTnLst>
                                    <p:set>
                                      <p:cBhvr>
                                        <p:cTn id="27" dur="1" fill="hold">
                                          <p:stCondLst>
                                            <p:cond delay="0"/>
                                          </p:stCondLst>
                                        </p:cTn>
                                        <p:tgtEl>
                                          <p:spTgt spid="83"/>
                                        </p:tgtEl>
                                        <p:attrNameLst>
                                          <p:attrName>style.visibility</p:attrName>
                                        </p:attrNameLst>
                                      </p:cBhvr>
                                      <p:to>
                                        <p:strVal val="visible"/>
                                      </p:to>
                                    </p:set>
                                    <p:anim calcmode="lin" valueType="num">
                                      <p:cBhvr additive="base">
                                        <p:cTn id="28" dur="500"/>
                                        <p:tgtEl>
                                          <p:spTgt spid="83"/>
                                        </p:tgtEl>
                                        <p:attrNameLst>
                                          <p:attrName>ppt_x</p:attrName>
                                        </p:attrNameLst>
                                      </p:cBhvr>
                                      <p:tavLst>
                                        <p:tav tm="0">
                                          <p:val>
                                            <p:strVal val="#ppt_x+#ppt_w*1.125000"/>
                                          </p:val>
                                        </p:tav>
                                        <p:tav tm="100000">
                                          <p:val>
                                            <p:strVal val="#ppt_x"/>
                                          </p:val>
                                        </p:tav>
                                      </p:tavLst>
                                    </p:anim>
                                    <p:animEffect transition="in" filter="wipe(left)">
                                      <p:cBhvr>
                                        <p:cTn id="29" dur="500"/>
                                        <p:tgtEl>
                                          <p:spTgt spid="83"/>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nodeType="clickEffect">
                                  <p:stCondLst>
                                    <p:cond delay="0"/>
                                  </p:stCondLst>
                                  <p:childTnLst>
                                    <p:set>
                                      <p:cBhvr>
                                        <p:cTn id="33" dur="1" fill="hold">
                                          <p:stCondLst>
                                            <p:cond delay="0"/>
                                          </p:stCondLst>
                                        </p:cTn>
                                        <p:tgtEl>
                                          <p:spTgt spid="84"/>
                                        </p:tgtEl>
                                        <p:attrNameLst>
                                          <p:attrName>style.visibility</p:attrName>
                                        </p:attrNameLst>
                                      </p:cBhvr>
                                      <p:to>
                                        <p:strVal val="visible"/>
                                      </p:to>
                                    </p:set>
                                    <p:anim calcmode="lin" valueType="num">
                                      <p:cBhvr additive="base">
                                        <p:cTn id="34" dur="500"/>
                                        <p:tgtEl>
                                          <p:spTgt spid="84"/>
                                        </p:tgtEl>
                                        <p:attrNameLst>
                                          <p:attrName>ppt_x</p:attrName>
                                        </p:attrNameLst>
                                      </p:cBhvr>
                                      <p:tavLst>
                                        <p:tav tm="0">
                                          <p:val>
                                            <p:strVal val="#ppt_x-#ppt_w*1.125000"/>
                                          </p:val>
                                        </p:tav>
                                        <p:tav tm="100000">
                                          <p:val>
                                            <p:strVal val="#ppt_x"/>
                                          </p:val>
                                        </p:tav>
                                      </p:tavLst>
                                    </p:anim>
                                    <p:animEffect transition="in" filter="wipe(right)">
                                      <p:cBhvr>
                                        <p:cTn id="35" dur="500"/>
                                        <p:tgtEl>
                                          <p:spTgt spid="84"/>
                                        </p:tgtEl>
                                      </p:cBhvr>
                                    </p:animEffect>
                                  </p:childTnLst>
                                </p:cTn>
                              </p:par>
                            </p:childTnLst>
                          </p:cTn>
                        </p:par>
                        <p:par>
                          <p:cTn id="36" fill="hold">
                            <p:stCondLst>
                              <p:cond delay="500"/>
                            </p:stCondLst>
                            <p:childTnLst>
                              <p:par>
                                <p:cTn id="37" presetID="12" presetClass="entr" presetSubtype="2" fill="hold" nodeType="afterEffect">
                                  <p:stCondLst>
                                    <p:cond delay="0"/>
                                  </p:stCondLst>
                                  <p:childTnLst>
                                    <p:set>
                                      <p:cBhvr>
                                        <p:cTn id="38" dur="1" fill="hold">
                                          <p:stCondLst>
                                            <p:cond delay="0"/>
                                          </p:stCondLst>
                                        </p:cTn>
                                        <p:tgtEl>
                                          <p:spTgt spid="85"/>
                                        </p:tgtEl>
                                        <p:attrNameLst>
                                          <p:attrName>style.visibility</p:attrName>
                                        </p:attrNameLst>
                                      </p:cBhvr>
                                      <p:to>
                                        <p:strVal val="visible"/>
                                      </p:to>
                                    </p:set>
                                    <p:anim calcmode="lin" valueType="num">
                                      <p:cBhvr additive="base">
                                        <p:cTn id="39" dur="500"/>
                                        <p:tgtEl>
                                          <p:spTgt spid="85"/>
                                        </p:tgtEl>
                                        <p:attrNameLst>
                                          <p:attrName>ppt_x</p:attrName>
                                        </p:attrNameLst>
                                      </p:cBhvr>
                                      <p:tavLst>
                                        <p:tav tm="0">
                                          <p:val>
                                            <p:strVal val="#ppt_x+#ppt_w*1.125000"/>
                                          </p:val>
                                        </p:tav>
                                        <p:tav tm="100000">
                                          <p:val>
                                            <p:strVal val="#ppt_x"/>
                                          </p:val>
                                        </p:tav>
                                      </p:tavLst>
                                    </p:anim>
                                    <p:animEffect transition="in" filter="wipe(left)">
                                      <p:cBhvr>
                                        <p:cTn id="40" dur="500"/>
                                        <p:tgtEl>
                                          <p:spTgt spid="85"/>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wipe(left)">
                                      <p:cBhvr>
                                        <p:cTn id="44" dur="700"/>
                                        <p:tgtEl>
                                          <p:spTgt spid="126"/>
                                        </p:tgtEl>
                                      </p:cBhvr>
                                    </p:animEffect>
                                  </p:childTnLst>
                                </p:cTn>
                              </p:par>
                            </p:childTnLst>
                          </p:cTn>
                        </p:par>
                        <p:par>
                          <p:cTn id="45" fill="hold">
                            <p:stCondLst>
                              <p:cond delay="1700"/>
                            </p:stCondLst>
                            <p:childTnLst>
                              <p:par>
                                <p:cTn id="46" presetID="22" presetClass="entr" presetSubtype="8" fill="hold" grpId="0" nodeType="after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wipe(left)">
                                      <p:cBhvr>
                                        <p:cTn id="48" dur="700"/>
                                        <p:tgtEl>
                                          <p:spTgt spid="127"/>
                                        </p:tgtEl>
                                      </p:cBhvr>
                                    </p:animEffect>
                                  </p:childTnLst>
                                </p:cTn>
                              </p:par>
                            </p:childTnLst>
                          </p:cTn>
                        </p:par>
                        <p:par>
                          <p:cTn id="49" fill="hold">
                            <p:stCondLst>
                              <p:cond delay="2400"/>
                            </p:stCondLst>
                            <p:childTnLst>
                              <p:par>
                                <p:cTn id="50" presetID="22" presetClass="entr" presetSubtype="8" fill="hold" grpId="0"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left)">
                                      <p:cBhvr>
                                        <p:cTn id="52" dur="700"/>
                                        <p:tgtEl>
                                          <p:spTgt spid="59"/>
                                        </p:tgtEl>
                                      </p:cBhvr>
                                    </p:animEffect>
                                  </p:childTnLst>
                                </p:cTn>
                              </p:par>
                            </p:childTnLst>
                          </p:cTn>
                        </p:par>
                        <p:par>
                          <p:cTn id="53" fill="hold">
                            <p:stCondLst>
                              <p:cond delay="3100"/>
                            </p:stCondLst>
                            <p:childTnLst>
                              <p:par>
                                <p:cTn id="54" presetID="22" presetClass="entr" presetSubtype="8"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left)">
                                      <p:cBhvr>
                                        <p:cTn id="56" dur="700"/>
                                        <p:tgtEl>
                                          <p:spTgt spid="62"/>
                                        </p:tgtEl>
                                      </p:cBhvr>
                                    </p:animEffect>
                                  </p:childTnLst>
                                </p:cTn>
                              </p:par>
                            </p:childTnLst>
                          </p:cTn>
                        </p:par>
                        <p:par>
                          <p:cTn id="57" fill="hold">
                            <p:stCondLst>
                              <p:cond delay="3800"/>
                            </p:stCondLst>
                            <p:childTnLst>
                              <p:par>
                                <p:cTn id="58" presetID="22" presetClass="entr" presetSubtype="8"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left)">
                                      <p:cBhvr>
                                        <p:cTn id="60" dur="700"/>
                                        <p:tgtEl>
                                          <p:spTgt spid="63"/>
                                        </p:tgtEl>
                                      </p:cBhvr>
                                    </p:animEffect>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700"/>
                                        <p:tgtEl>
                                          <p:spTgt spid="64"/>
                                        </p:tgtEl>
                                      </p:cBhvr>
                                    </p:animEffect>
                                  </p:childTnLst>
                                </p:cTn>
                              </p:par>
                            </p:childTnLst>
                          </p:cTn>
                        </p:par>
                        <p:par>
                          <p:cTn id="65" fill="hold">
                            <p:stCondLst>
                              <p:cond delay="5200"/>
                            </p:stCondLst>
                            <p:childTnLst>
                              <p:par>
                                <p:cTn id="66" presetID="22" presetClass="entr" presetSubtype="8"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7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65">
                                            <p:txEl>
                                              <p:pRg st="1" end="1"/>
                                            </p:txEl>
                                          </p:spTgt>
                                        </p:tgtEl>
                                        <p:attrNameLst>
                                          <p:attrName>style.visibility</p:attrName>
                                        </p:attrNameLst>
                                      </p:cBhvr>
                                      <p:to>
                                        <p:strVal val="visible"/>
                                      </p:to>
                                    </p:set>
                                    <p:animEffect transition="in" filter="wipe(left)">
                                      <p:cBhvr>
                                        <p:cTn id="73" dur="500"/>
                                        <p:tgtEl>
                                          <p:spTgt spid="6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animBg="1"/>
      <p:bldP spid="59" grpId="0" animBg="1"/>
      <p:bldP spid="62" grpId="0" animBg="1"/>
      <p:bldP spid="63" grpId="0" animBg="1"/>
      <p:bldP spid="64" grpId="0" animBg="1"/>
      <p:bldP spid="66"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7382381-F01E-4CF2-AFC6-88D1E20277A3}"/>
              </a:ext>
            </a:extLst>
          </p:cNvPr>
          <p:cNvSpPr/>
          <p:nvPr/>
        </p:nvSpPr>
        <p:spPr bwMode="auto">
          <a:xfrm>
            <a:off x="142834" y="1475769"/>
            <a:ext cx="5611543" cy="4606280"/>
          </a:xfrm>
          <a:prstGeom prst="rect">
            <a:avLst/>
          </a:prstGeom>
          <a:solidFill>
            <a:schemeClr val="bg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ndParaRPr>
          </a:p>
        </p:txBody>
      </p:sp>
      <p:sp>
        <p:nvSpPr>
          <p:cNvPr id="99" name="Rectangle 98">
            <a:extLst>
              <a:ext uri="{FF2B5EF4-FFF2-40B4-BE49-F238E27FC236}">
                <a16:creationId xmlns:a16="http://schemas.microsoft.com/office/drawing/2014/main" id="{75C5BF1D-B0BD-4618-93FD-7C7ABF8EEFFD}"/>
              </a:ext>
            </a:extLst>
          </p:cNvPr>
          <p:cNvSpPr/>
          <p:nvPr/>
        </p:nvSpPr>
        <p:spPr>
          <a:xfrm>
            <a:off x="9276077" y="1070338"/>
            <a:ext cx="2780087" cy="1449418"/>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8" tIns="91440" rIns="91438" bIns="146302" numCol="1" rtlCol="0" anchor="t" anchorCtr="0" compatLnSpc="1">
            <a:prstTxWarp prst="textNoShape">
              <a:avLst/>
            </a:prstTxWarp>
          </a:bodyPr>
          <a:lstStyle/>
          <a:p>
            <a:pPr algn="ctr" defTabSz="932460" fontAlgn="base">
              <a:spcBef>
                <a:spcPct val="0"/>
              </a:spcBef>
              <a:spcAft>
                <a:spcPct val="0"/>
              </a:spcAft>
              <a:defRPr/>
            </a:pPr>
            <a:r>
              <a:rPr lang="en-US" kern="0">
                <a:solidFill>
                  <a:schemeClr val="tx1"/>
                </a:solidFill>
                <a:latin typeface="+mj-lt"/>
              </a:rPr>
              <a:t>Manifests</a:t>
            </a:r>
          </a:p>
        </p:txBody>
      </p:sp>
      <p:sp>
        <p:nvSpPr>
          <p:cNvPr id="128" name="Rectangle 127">
            <a:extLst>
              <a:ext uri="{FF2B5EF4-FFF2-40B4-BE49-F238E27FC236}">
                <a16:creationId xmlns:a16="http://schemas.microsoft.com/office/drawing/2014/main" id="{6DE4338E-B3AC-4372-9980-7B758F17CA99}"/>
              </a:ext>
            </a:extLst>
          </p:cNvPr>
          <p:cNvSpPr/>
          <p:nvPr/>
        </p:nvSpPr>
        <p:spPr bwMode="auto">
          <a:xfrm>
            <a:off x="383703" y="3595463"/>
            <a:ext cx="5055475" cy="2063418"/>
          </a:xfrm>
          <a:prstGeom prst="rect">
            <a:avLst/>
          </a:prstGeom>
          <a:solidFill>
            <a:srgbClr val="CEE6FF"/>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8" tIns="91440" rIns="91438" bIns="0" numCol="1" rtlCol="0" anchor="t" anchorCtr="0" compatLnSpc="1">
            <a:prstTxWarp prst="textNoShape">
              <a:avLst/>
            </a:prstTxWarp>
          </a:bodyPr>
          <a:lstStyle/>
          <a:p>
            <a:pPr algn="ctr" defTabSz="932460" fontAlgn="base">
              <a:spcBef>
                <a:spcPct val="0"/>
              </a:spcBef>
              <a:spcAft>
                <a:spcPct val="0"/>
              </a:spcAft>
              <a:defRPr/>
            </a:pPr>
            <a:r>
              <a:rPr lang="en-US" kern="0">
                <a:solidFill>
                  <a:schemeClr val="tx1"/>
                </a:solidFill>
                <a:latin typeface="+mj-lt"/>
              </a:rPr>
              <a:t>Layer Cache</a:t>
            </a:r>
          </a:p>
          <a:p>
            <a:pPr defTabSz="932460" fontAlgn="base">
              <a:spcBef>
                <a:spcPct val="0"/>
              </a:spcBef>
              <a:spcAft>
                <a:spcPct val="0"/>
              </a:spcAft>
              <a:defRPr/>
            </a:pPr>
            <a:r>
              <a:rPr lang="en-US" sz="1100" kern="0">
                <a:solidFill>
                  <a:schemeClr val="tx1"/>
                </a:solidFill>
                <a:latin typeface="Consolas" panose="020B0609020204030204" pitchFamily="49" charset="0"/>
              </a:rPr>
              <a:t>LAYER ID</a:t>
            </a:r>
            <a:br>
              <a:rPr lang="en-US" sz="1100" kern="0">
                <a:solidFill>
                  <a:schemeClr val="tx1"/>
                </a:solidFill>
                <a:latin typeface="Consolas" panose="020B0609020204030204" pitchFamily="49" charset="0"/>
              </a:rPr>
            </a:br>
            <a:endParaRPr lang="en-US" sz="981" kern="0">
              <a:solidFill>
                <a:schemeClr val="tx1"/>
              </a:solidFill>
              <a:latin typeface="Consolas" panose="020B0609020204030204" pitchFamily="49" charset="0"/>
            </a:endParaRPr>
          </a:p>
        </p:txBody>
      </p:sp>
      <p:sp>
        <p:nvSpPr>
          <p:cNvPr id="97" name="Rectangle 96">
            <a:extLst>
              <a:ext uri="{FF2B5EF4-FFF2-40B4-BE49-F238E27FC236}">
                <a16:creationId xmlns:a16="http://schemas.microsoft.com/office/drawing/2014/main" id="{379B177D-A3FE-41B2-82FD-1275F2FC4B59}"/>
              </a:ext>
            </a:extLst>
          </p:cNvPr>
          <p:cNvSpPr/>
          <p:nvPr/>
        </p:nvSpPr>
        <p:spPr bwMode="auto">
          <a:xfrm>
            <a:off x="8506531" y="1070339"/>
            <a:ext cx="769545" cy="5730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554"/>
            <a:endParaRPr lang="en-US" sz="1400">
              <a:solidFill>
                <a:srgbClr val="FFFFFF"/>
              </a:solidFill>
              <a:latin typeface="Segoe UI"/>
            </a:endParaRPr>
          </a:p>
        </p:txBody>
      </p:sp>
      <p:sp>
        <p:nvSpPr>
          <p:cNvPr id="101" name="Rectangle 100">
            <a:extLst>
              <a:ext uri="{FF2B5EF4-FFF2-40B4-BE49-F238E27FC236}">
                <a16:creationId xmlns:a16="http://schemas.microsoft.com/office/drawing/2014/main" id="{020054F6-48A1-4256-B97C-438C577F0F1C}"/>
              </a:ext>
            </a:extLst>
          </p:cNvPr>
          <p:cNvSpPr/>
          <p:nvPr/>
        </p:nvSpPr>
        <p:spPr>
          <a:xfrm>
            <a:off x="9276077" y="2512040"/>
            <a:ext cx="2780087" cy="214462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8" tIns="91440" rIns="91438" bIns="146302" numCol="1" rtlCol="0" anchor="t" anchorCtr="0" compatLnSpc="1">
            <a:prstTxWarp prst="textNoShape">
              <a:avLst/>
            </a:prstTxWarp>
          </a:bodyPr>
          <a:lstStyle/>
          <a:p>
            <a:pPr algn="ctr" defTabSz="932460" fontAlgn="base">
              <a:spcBef>
                <a:spcPct val="0"/>
              </a:spcBef>
              <a:spcAft>
                <a:spcPct val="0"/>
              </a:spcAft>
              <a:defRPr/>
            </a:pPr>
            <a:r>
              <a:rPr lang="en-US" kern="0">
                <a:solidFill>
                  <a:schemeClr val="tx1"/>
                </a:solidFill>
                <a:latin typeface="+mj-lt"/>
              </a:rPr>
              <a:t>Compressed Layers</a:t>
            </a:r>
          </a:p>
        </p:txBody>
      </p:sp>
      <p:pic>
        <p:nvPicPr>
          <p:cNvPr id="121" name="Picture 120">
            <a:extLst>
              <a:ext uri="{FF2B5EF4-FFF2-40B4-BE49-F238E27FC236}">
                <a16:creationId xmlns:a16="http://schemas.microsoft.com/office/drawing/2014/main" id="{6DA2A9EC-0157-44AB-B0D6-057D7E3F3115}"/>
              </a:ext>
            </a:extLst>
          </p:cNvPr>
          <p:cNvPicPr>
            <a:picLocks noChangeAspect="1"/>
          </p:cNvPicPr>
          <p:nvPr/>
        </p:nvPicPr>
        <p:blipFill>
          <a:blip r:embed="rId3"/>
          <a:stretch>
            <a:fillRect/>
          </a:stretch>
        </p:blipFill>
        <p:spPr>
          <a:xfrm>
            <a:off x="8617997" y="1274269"/>
            <a:ext cx="554614" cy="554614"/>
          </a:xfrm>
          <a:prstGeom prst="rect">
            <a:avLst/>
          </a:prstGeom>
        </p:spPr>
      </p:pic>
      <p:pic>
        <p:nvPicPr>
          <p:cNvPr id="125" name="Graphic 124">
            <a:extLst>
              <a:ext uri="{FF2B5EF4-FFF2-40B4-BE49-F238E27FC236}">
                <a16:creationId xmlns:a16="http://schemas.microsoft.com/office/drawing/2014/main" id="{9F767547-F132-4DA8-9DF6-FCDFBE1DFD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7202" y="2957258"/>
            <a:ext cx="466948" cy="466948"/>
          </a:xfrm>
          <a:prstGeom prst="rect">
            <a:avLst/>
          </a:prstGeom>
        </p:spPr>
      </p:pic>
      <p:sp>
        <p:nvSpPr>
          <p:cNvPr id="3" name="Title 2">
            <a:extLst>
              <a:ext uri="{FF2B5EF4-FFF2-40B4-BE49-F238E27FC236}">
                <a16:creationId xmlns:a16="http://schemas.microsoft.com/office/drawing/2014/main" id="{5FFE5158-6C01-44A7-A97B-FF38BA72F845}"/>
              </a:ext>
            </a:extLst>
          </p:cNvPr>
          <p:cNvSpPr>
            <a:spLocks noGrp="1"/>
          </p:cNvSpPr>
          <p:nvPr>
            <p:ph type="title"/>
          </p:nvPr>
        </p:nvSpPr>
        <p:spPr/>
        <p:txBody>
          <a:bodyPr/>
          <a:lstStyle/>
          <a:p>
            <a:r>
              <a:rPr lang="en-US"/>
              <a:t>Teleport Pull Flow</a:t>
            </a:r>
          </a:p>
        </p:txBody>
      </p:sp>
      <p:grpSp>
        <p:nvGrpSpPr>
          <p:cNvPr id="80" name="-pull-&gt;">
            <a:extLst>
              <a:ext uri="{FF2B5EF4-FFF2-40B4-BE49-F238E27FC236}">
                <a16:creationId xmlns:a16="http://schemas.microsoft.com/office/drawing/2014/main" id="{BF6E351B-0F81-4B13-9CC1-B60113309FC4}"/>
              </a:ext>
            </a:extLst>
          </p:cNvPr>
          <p:cNvGrpSpPr/>
          <p:nvPr/>
        </p:nvGrpSpPr>
        <p:grpSpPr>
          <a:xfrm>
            <a:off x="5913476" y="1157246"/>
            <a:ext cx="2397058" cy="232387"/>
            <a:chOff x="4358087" y="867909"/>
            <a:chExt cx="1874836" cy="174293"/>
          </a:xfrm>
        </p:grpSpPr>
        <p:sp>
          <p:nvSpPr>
            <p:cNvPr id="43" name="TextBox 36">
              <a:extLst>
                <a:ext uri="{FF2B5EF4-FFF2-40B4-BE49-F238E27FC236}">
                  <a16:creationId xmlns:a16="http://schemas.microsoft.com/office/drawing/2014/main" id="{F0EF40E7-D2F6-4487-B747-29B7C48CD7A8}"/>
                </a:ext>
              </a:extLst>
            </p:cNvPr>
            <p:cNvSpPr txBox="1"/>
            <p:nvPr/>
          </p:nvSpPr>
          <p:spPr>
            <a:xfrm>
              <a:off x="4744446" y="867909"/>
              <a:ext cx="1062451" cy="174293"/>
            </a:xfrm>
            <a:prstGeom prst="rect">
              <a:avLst/>
            </a:prstGeom>
            <a:noFill/>
            <a:ln>
              <a:noFill/>
            </a:ln>
          </p:spPr>
          <p:txBody>
            <a:bodyPr wrap="none" lIns="0" tIns="0" rIns="0" bIns="274320" rtlCol="0">
              <a:noAutofit/>
            </a:bodyPr>
            <a:lstStyle/>
            <a:p>
              <a:pPr algn="ctr" defTabSz="914388">
                <a:lnSpc>
                  <a:spcPct val="90000"/>
                </a:lnSpc>
                <a:defRPr/>
              </a:pPr>
              <a:r>
                <a:rPr lang="en-US" sz="1200" kern="0">
                  <a:latin typeface="Segoe UI"/>
                </a:rPr>
                <a:t>1. Pull</a:t>
              </a:r>
            </a:p>
          </p:txBody>
        </p:sp>
        <p:cxnSp>
          <p:nvCxnSpPr>
            <p:cNvPr id="51" name="Straight Arrow Connector 12">
              <a:extLst>
                <a:ext uri="{FF2B5EF4-FFF2-40B4-BE49-F238E27FC236}">
                  <a16:creationId xmlns:a16="http://schemas.microsoft.com/office/drawing/2014/main" id="{6707C63B-0510-4DAF-AE33-C4761F48B4D1}"/>
                </a:ext>
              </a:extLst>
            </p:cNvPr>
            <p:cNvCxnSpPr>
              <a:cxnSpLocks/>
            </p:cNvCxnSpPr>
            <p:nvPr/>
          </p:nvCxnSpPr>
          <p:spPr>
            <a:xfrm>
              <a:off x="4358087" y="1024609"/>
              <a:ext cx="1874836" cy="0"/>
            </a:xfrm>
            <a:prstGeom prst="straightConnector1">
              <a:avLst/>
            </a:prstGeom>
            <a:noFill/>
            <a:ln w="38100" cap="flat" cmpd="sng" algn="ctr">
              <a:solidFill>
                <a:srgbClr val="015595"/>
              </a:solidFill>
              <a:prstDash val="solid"/>
              <a:tailEnd type="triangle"/>
            </a:ln>
            <a:effectLst/>
          </p:spPr>
        </p:cxnSp>
      </p:grpSp>
      <p:grpSp>
        <p:nvGrpSpPr>
          <p:cNvPr id="81" name="&lt;-manifest return-">
            <a:extLst>
              <a:ext uri="{FF2B5EF4-FFF2-40B4-BE49-F238E27FC236}">
                <a16:creationId xmlns:a16="http://schemas.microsoft.com/office/drawing/2014/main" id="{09CC39C7-C1E4-4604-83CB-2E587A955B54}"/>
              </a:ext>
            </a:extLst>
          </p:cNvPr>
          <p:cNvGrpSpPr/>
          <p:nvPr/>
        </p:nvGrpSpPr>
        <p:grpSpPr>
          <a:xfrm>
            <a:off x="5913476" y="1668764"/>
            <a:ext cx="2397058" cy="232387"/>
            <a:chOff x="4358087" y="1210921"/>
            <a:chExt cx="1874836" cy="174293"/>
          </a:xfrm>
        </p:grpSpPr>
        <p:sp>
          <p:nvSpPr>
            <p:cNvPr id="44" name="TextBox 36">
              <a:extLst>
                <a:ext uri="{FF2B5EF4-FFF2-40B4-BE49-F238E27FC236}">
                  <a16:creationId xmlns:a16="http://schemas.microsoft.com/office/drawing/2014/main" id="{F6C12F6C-5EAE-4CAD-BD90-2310E5B7D69F}"/>
                </a:ext>
              </a:extLst>
            </p:cNvPr>
            <p:cNvSpPr txBox="1"/>
            <p:nvPr/>
          </p:nvSpPr>
          <p:spPr>
            <a:xfrm>
              <a:off x="4760047" y="1210921"/>
              <a:ext cx="1062451" cy="174293"/>
            </a:xfrm>
            <a:prstGeom prst="rect">
              <a:avLst/>
            </a:prstGeom>
            <a:noFill/>
          </p:spPr>
          <p:txBody>
            <a:bodyPr wrap="none" lIns="0" tIns="0" rIns="0" bIns="365760" rtlCol="0">
              <a:noAutofit/>
            </a:bodyPr>
            <a:lstStyle/>
            <a:p>
              <a:pPr algn="ctr" defTabSz="914388">
                <a:lnSpc>
                  <a:spcPct val="90000"/>
                </a:lnSpc>
                <a:defRPr/>
              </a:pPr>
              <a:r>
                <a:rPr lang="en-US" sz="1200" kern="0">
                  <a:latin typeface="Segoe UI"/>
                </a:rPr>
                <a:t>2. Manifest Returned</a:t>
              </a:r>
            </a:p>
          </p:txBody>
        </p:sp>
        <p:cxnSp>
          <p:nvCxnSpPr>
            <p:cNvPr id="52" name="Straight Arrow Connector 12">
              <a:extLst>
                <a:ext uri="{FF2B5EF4-FFF2-40B4-BE49-F238E27FC236}">
                  <a16:creationId xmlns:a16="http://schemas.microsoft.com/office/drawing/2014/main" id="{C061CA5D-EEEA-48EA-9ABA-2865B3DB5986}"/>
                </a:ext>
              </a:extLst>
            </p:cNvPr>
            <p:cNvCxnSpPr>
              <a:cxnSpLocks/>
            </p:cNvCxnSpPr>
            <p:nvPr/>
          </p:nvCxnSpPr>
          <p:spPr>
            <a:xfrm flipH="1">
              <a:off x="4358087" y="1330630"/>
              <a:ext cx="1874836" cy="0"/>
            </a:xfrm>
            <a:prstGeom prst="straightConnector1">
              <a:avLst/>
            </a:prstGeom>
            <a:noFill/>
            <a:ln w="38100" cap="flat" cmpd="sng" algn="ctr">
              <a:solidFill>
                <a:srgbClr val="015595"/>
              </a:solidFill>
              <a:prstDash val="solid"/>
              <a:tailEnd type="triangle"/>
            </a:ln>
            <a:effectLst/>
          </p:spPr>
        </p:cxnSp>
      </p:grpSp>
      <p:grpSp>
        <p:nvGrpSpPr>
          <p:cNvPr id="82" name="-delta layers-&gt;">
            <a:extLst>
              <a:ext uri="{FF2B5EF4-FFF2-40B4-BE49-F238E27FC236}">
                <a16:creationId xmlns:a16="http://schemas.microsoft.com/office/drawing/2014/main" id="{04116A59-AF0F-4E47-848D-60614B7998B3}"/>
              </a:ext>
            </a:extLst>
          </p:cNvPr>
          <p:cNvGrpSpPr/>
          <p:nvPr/>
        </p:nvGrpSpPr>
        <p:grpSpPr>
          <a:xfrm>
            <a:off x="5913476" y="2180282"/>
            <a:ext cx="2397058" cy="232387"/>
            <a:chOff x="4358087" y="1515805"/>
            <a:chExt cx="1874836" cy="174293"/>
          </a:xfrm>
        </p:grpSpPr>
        <p:sp>
          <p:nvSpPr>
            <p:cNvPr id="46" name="TextBox 36">
              <a:extLst>
                <a:ext uri="{FF2B5EF4-FFF2-40B4-BE49-F238E27FC236}">
                  <a16:creationId xmlns:a16="http://schemas.microsoft.com/office/drawing/2014/main" id="{E5B7BFD5-C752-4CD8-8ABF-3FC283E2C9FD}"/>
                </a:ext>
              </a:extLst>
            </p:cNvPr>
            <p:cNvSpPr txBox="1"/>
            <p:nvPr/>
          </p:nvSpPr>
          <p:spPr>
            <a:xfrm>
              <a:off x="4760047" y="1515805"/>
              <a:ext cx="1062451" cy="174293"/>
            </a:xfrm>
            <a:prstGeom prst="rect">
              <a:avLst/>
            </a:prstGeom>
            <a:noFill/>
          </p:spPr>
          <p:txBody>
            <a:bodyPr wrap="none" lIns="0" tIns="0" rIns="0" bIns="365760" rtlCol="0">
              <a:noAutofit/>
            </a:bodyPr>
            <a:lstStyle/>
            <a:p>
              <a:pPr algn="ctr" defTabSz="914388">
                <a:lnSpc>
                  <a:spcPct val="90000"/>
                </a:lnSpc>
                <a:defRPr/>
              </a:pPr>
              <a:r>
                <a:rPr lang="en-US" sz="1200" kern="0">
                  <a:latin typeface="Segoe UI"/>
                </a:rPr>
                <a:t>3. Delta Layer Requests</a:t>
              </a:r>
            </a:p>
          </p:txBody>
        </p:sp>
        <p:cxnSp>
          <p:nvCxnSpPr>
            <p:cNvPr id="53" name="Straight Arrow Connector 12">
              <a:extLst>
                <a:ext uri="{FF2B5EF4-FFF2-40B4-BE49-F238E27FC236}">
                  <a16:creationId xmlns:a16="http://schemas.microsoft.com/office/drawing/2014/main" id="{011E40EA-9A32-422A-98DB-FE9240D7F66F}"/>
                </a:ext>
              </a:extLst>
            </p:cNvPr>
            <p:cNvCxnSpPr>
              <a:cxnSpLocks/>
            </p:cNvCxnSpPr>
            <p:nvPr/>
          </p:nvCxnSpPr>
          <p:spPr>
            <a:xfrm>
              <a:off x="4358087" y="1636651"/>
              <a:ext cx="1874836" cy="0"/>
            </a:xfrm>
            <a:prstGeom prst="straightConnector1">
              <a:avLst/>
            </a:prstGeom>
            <a:noFill/>
            <a:ln w="38100" cap="flat" cmpd="sng" algn="ctr">
              <a:solidFill>
                <a:srgbClr val="015595"/>
              </a:solidFill>
              <a:prstDash val="solid"/>
              <a:tailEnd type="triangle"/>
            </a:ln>
            <a:effectLst/>
          </p:spPr>
        </p:cxnSp>
      </p:grpSp>
      <p:grpSp>
        <p:nvGrpSpPr>
          <p:cNvPr id="83" name="&lt;layer urls-">
            <a:extLst>
              <a:ext uri="{FF2B5EF4-FFF2-40B4-BE49-F238E27FC236}">
                <a16:creationId xmlns:a16="http://schemas.microsoft.com/office/drawing/2014/main" id="{543B81AF-ECC9-4175-A8FB-8E6561E5A850}"/>
              </a:ext>
            </a:extLst>
          </p:cNvPr>
          <p:cNvGrpSpPr/>
          <p:nvPr/>
        </p:nvGrpSpPr>
        <p:grpSpPr>
          <a:xfrm>
            <a:off x="5913476" y="2691800"/>
            <a:ext cx="2397058" cy="232387"/>
            <a:chOff x="4358087" y="1820689"/>
            <a:chExt cx="1874836" cy="174293"/>
          </a:xfrm>
        </p:grpSpPr>
        <p:sp>
          <p:nvSpPr>
            <p:cNvPr id="47" name="TextBox 36">
              <a:extLst>
                <a:ext uri="{FF2B5EF4-FFF2-40B4-BE49-F238E27FC236}">
                  <a16:creationId xmlns:a16="http://schemas.microsoft.com/office/drawing/2014/main" id="{A57175DE-A84C-4408-9BF8-2509DBAFBF26}"/>
                </a:ext>
              </a:extLst>
            </p:cNvPr>
            <p:cNvSpPr txBox="1"/>
            <p:nvPr/>
          </p:nvSpPr>
          <p:spPr>
            <a:xfrm>
              <a:off x="4760047" y="1820689"/>
              <a:ext cx="1062451" cy="174293"/>
            </a:xfrm>
            <a:prstGeom prst="rect">
              <a:avLst/>
            </a:prstGeom>
            <a:noFill/>
          </p:spPr>
          <p:txBody>
            <a:bodyPr wrap="none" lIns="0" tIns="0" rIns="0" bIns="365760" rtlCol="0">
              <a:noAutofit/>
            </a:bodyPr>
            <a:lstStyle/>
            <a:p>
              <a:pPr algn="ctr" defTabSz="914388">
                <a:lnSpc>
                  <a:spcPct val="90000"/>
                </a:lnSpc>
                <a:defRPr/>
              </a:pPr>
              <a:r>
                <a:rPr lang="en-US" sz="1200" kern="0">
                  <a:latin typeface="Segoe UI"/>
                </a:rPr>
                <a:t>4. Layer Mounts Returned</a:t>
              </a:r>
            </a:p>
          </p:txBody>
        </p:sp>
        <p:cxnSp>
          <p:nvCxnSpPr>
            <p:cNvPr id="54" name="Straight Arrow Connector 12">
              <a:extLst>
                <a:ext uri="{FF2B5EF4-FFF2-40B4-BE49-F238E27FC236}">
                  <a16:creationId xmlns:a16="http://schemas.microsoft.com/office/drawing/2014/main" id="{6C462B5D-D690-4715-8453-EAC449E76C74}"/>
                </a:ext>
              </a:extLst>
            </p:cNvPr>
            <p:cNvCxnSpPr>
              <a:cxnSpLocks/>
            </p:cNvCxnSpPr>
            <p:nvPr/>
          </p:nvCxnSpPr>
          <p:spPr>
            <a:xfrm flipH="1">
              <a:off x="4358087" y="1942672"/>
              <a:ext cx="1874836" cy="0"/>
            </a:xfrm>
            <a:prstGeom prst="straightConnector1">
              <a:avLst/>
            </a:prstGeom>
            <a:noFill/>
            <a:ln w="38100" cap="flat" cmpd="sng" algn="ctr">
              <a:solidFill>
                <a:srgbClr val="015595"/>
              </a:solidFill>
              <a:prstDash val="solid"/>
              <a:tailEnd type="triangle"/>
            </a:ln>
            <a:effectLst/>
          </p:spPr>
        </p:cxnSp>
      </p:grpSp>
      <p:sp>
        <p:nvSpPr>
          <p:cNvPr id="60" name="Rectangle 59">
            <a:extLst>
              <a:ext uri="{FF2B5EF4-FFF2-40B4-BE49-F238E27FC236}">
                <a16:creationId xmlns:a16="http://schemas.microsoft.com/office/drawing/2014/main" id="{DC06F839-9C50-4D7B-AC0F-3EF6743ABB6F}"/>
              </a:ext>
            </a:extLst>
          </p:cNvPr>
          <p:cNvSpPr/>
          <p:nvPr/>
        </p:nvSpPr>
        <p:spPr bwMode="auto">
          <a:xfrm>
            <a:off x="383703" y="2512248"/>
            <a:ext cx="5055475" cy="1083215"/>
          </a:xfrm>
          <a:prstGeom prst="rect">
            <a:avLst/>
          </a:prstGeom>
          <a:solidFill>
            <a:srgbClr val="CEE6FF"/>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8" tIns="91440" rIns="91438" bIns="0" numCol="1" rtlCol="0" anchor="t" anchorCtr="0" compatLnSpc="1">
            <a:prstTxWarp prst="textNoShape">
              <a:avLst/>
            </a:prstTxWarp>
          </a:bodyPr>
          <a:lstStyle/>
          <a:p>
            <a:pPr algn="ctr" defTabSz="932460" fontAlgn="base">
              <a:spcBef>
                <a:spcPct val="0"/>
              </a:spcBef>
              <a:spcAft>
                <a:spcPct val="0"/>
              </a:spcAft>
              <a:defRPr/>
            </a:pPr>
            <a:r>
              <a:rPr lang="en-US" kern="0">
                <a:solidFill>
                  <a:schemeClr val="tx1"/>
                </a:solidFill>
                <a:latin typeface="+mj-lt"/>
              </a:rPr>
              <a:t>Image Cache</a:t>
            </a:r>
          </a:p>
        </p:txBody>
      </p:sp>
      <p:sp>
        <p:nvSpPr>
          <p:cNvPr id="126" name="Win Layer 2">
            <a:extLst>
              <a:ext uri="{FF2B5EF4-FFF2-40B4-BE49-F238E27FC236}">
                <a16:creationId xmlns:a16="http://schemas.microsoft.com/office/drawing/2014/main" id="{396F764F-53A3-4B96-BA04-98438B8EEE2E}"/>
              </a:ext>
            </a:extLst>
          </p:cNvPr>
          <p:cNvSpPr/>
          <p:nvPr/>
        </p:nvSpPr>
        <p:spPr>
          <a:xfrm>
            <a:off x="763802" y="4231999"/>
            <a:ext cx="3221984" cy="225970"/>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dirty="0">
                <a:solidFill>
                  <a:schemeClr val="accent1">
                    <a:lumMod val="75000"/>
                  </a:schemeClr>
                </a:solidFill>
                <a:latin typeface="Consolas" panose="020B0609020204030204" pitchFamily="49" charset="0"/>
              </a:rPr>
              <a:t>sha256:cf4ecb49238476635f551fe11987ae4c3</a:t>
            </a:r>
          </a:p>
        </p:txBody>
      </p:sp>
      <p:sp>
        <p:nvSpPr>
          <p:cNvPr id="127" name="Win Layer1">
            <a:extLst>
              <a:ext uri="{FF2B5EF4-FFF2-40B4-BE49-F238E27FC236}">
                <a16:creationId xmlns:a16="http://schemas.microsoft.com/office/drawing/2014/main" id="{36B375F4-3262-4965-A200-13335BEBF85A}"/>
              </a:ext>
            </a:extLst>
          </p:cNvPr>
          <p:cNvSpPr/>
          <p:nvPr/>
        </p:nvSpPr>
        <p:spPr>
          <a:xfrm>
            <a:off x="763802" y="4457969"/>
            <a:ext cx="3221984" cy="225970"/>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dirty="0">
                <a:solidFill>
                  <a:schemeClr val="accent1">
                    <a:lumMod val="75000"/>
                  </a:schemeClr>
                </a:solidFill>
                <a:latin typeface="Consolas" panose="020B0609020204030204" pitchFamily="49" charset="0"/>
              </a:rPr>
              <a:t>sha256:e41864ee12411ff073f0a58417cf7e160</a:t>
            </a:r>
          </a:p>
          <a:p>
            <a:pPr defTabSz="914554"/>
            <a:endParaRPr lang="en-US" sz="1000" dirty="0">
              <a:solidFill>
                <a:schemeClr val="accent1">
                  <a:lumMod val="75000"/>
                </a:schemeClr>
              </a:solidFill>
              <a:latin typeface="Consolas" panose="020B0609020204030204" pitchFamily="49" charset="0"/>
            </a:endParaRPr>
          </a:p>
        </p:txBody>
      </p:sp>
      <p:pic>
        <p:nvPicPr>
          <p:cNvPr id="100" name="Picture 6" descr="Image result for shipping manifest icon">
            <a:extLst>
              <a:ext uri="{FF2B5EF4-FFF2-40B4-BE49-F238E27FC236}">
                <a16:creationId xmlns:a16="http://schemas.microsoft.com/office/drawing/2014/main" id="{EA9506AD-22BD-455E-B84A-C27000C52E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87542" y="1192966"/>
            <a:ext cx="269790" cy="332241"/>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a:extLst>
              <a:ext uri="{FF2B5EF4-FFF2-40B4-BE49-F238E27FC236}">
                <a16:creationId xmlns:a16="http://schemas.microsoft.com/office/drawing/2014/main" id="{5D7ED0F0-DE00-4F07-AADA-997BBC8983F8}"/>
              </a:ext>
            </a:extLst>
          </p:cNvPr>
          <p:cNvGrpSpPr/>
          <p:nvPr/>
        </p:nvGrpSpPr>
        <p:grpSpPr>
          <a:xfrm>
            <a:off x="9419170" y="2964762"/>
            <a:ext cx="2493899" cy="1581789"/>
            <a:chOff x="7679960" y="3843275"/>
            <a:chExt cx="2493934" cy="1581811"/>
          </a:xfrm>
          <a:solidFill>
            <a:schemeClr val="accent6">
              <a:lumMod val="20000"/>
              <a:lumOff val="80000"/>
            </a:schemeClr>
          </a:solidFill>
        </p:grpSpPr>
        <p:sp>
          <p:nvSpPr>
            <p:cNvPr id="103" name="Rectangle 102">
              <a:extLst>
                <a:ext uri="{FF2B5EF4-FFF2-40B4-BE49-F238E27FC236}">
                  <a16:creationId xmlns:a16="http://schemas.microsoft.com/office/drawing/2014/main" id="{A0E07566-C750-4E56-8AA6-052072BCD6D9}"/>
                </a:ext>
              </a:extLst>
            </p:cNvPr>
            <p:cNvSpPr/>
            <p:nvPr/>
          </p:nvSpPr>
          <p:spPr>
            <a:xfrm>
              <a:off x="7679962" y="3843275"/>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cf4ecb49238476635f551fe11987ae4c3</a:t>
              </a:r>
            </a:p>
          </p:txBody>
        </p:sp>
        <p:sp>
          <p:nvSpPr>
            <p:cNvPr id="104" name="Rectangle 103">
              <a:extLst>
                <a:ext uri="{FF2B5EF4-FFF2-40B4-BE49-F238E27FC236}">
                  <a16:creationId xmlns:a16="http://schemas.microsoft.com/office/drawing/2014/main" id="{6A3F9654-74AD-4ADD-BFB1-7BCD44952855}"/>
                </a:ext>
              </a:extLst>
            </p:cNvPr>
            <p:cNvSpPr/>
            <p:nvPr/>
          </p:nvSpPr>
          <p:spPr>
            <a:xfrm>
              <a:off x="7679962" y="4069248"/>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e41864ee12411ff073f0a58417cf7e160</a:t>
              </a:r>
            </a:p>
          </p:txBody>
        </p:sp>
        <p:sp>
          <p:nvSpPr>
            <p:cNvPr id="105" name="Rectangle 104">
              <a:extLst>
                <a:ext uri="{FF2B5EF4-FFF2-40B4-BE49-F238E27FC236}">
                  <a16:creationId xmlns:a16="http://schemas.microsoft.com/office/drawing/2014/main" id="{54F6752A-ED50-491D-B141-8AADF2660890}"/>
                </a:ext>
              </a:extLst>
            </p:cNvPr>
            <p:cNvSpPr/>
            <p:nvPr/>
          </p:nvSpPr>
          <p:spPr>
            <a:xfrm>
              <a:off x="7679961" y="4295221"/>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85bef57c324acc96f7067488d35b7e3c1</a:t>
              </a:r>
            </a:p>
          </p:txBody>
        </p:sp>
        <p:sp>
          <p:nvSpPr>
            <p:cNvPr id="106" name="Rectangle 105">
              <a:extLst>
                <a:ext uri="{FF2B5EF4-FFF2-40B4-BE49-F238E27FC236}">
                  <a16:creationId xmlns:a16="http://schemas.microsoft.com/office/drawing/2014/main" id="{E8CAD983-076F-4316-A0EE-893C29887621}"/>
                </a:ext>
              </a:extLst>
            </p:cNvPr>
            <p:cNvSpPr/>
            <p:nvPr/>
          </p:nvSpPr>
          <p:spPr>
            <a:xfrm>
              <a:off x="7679960" y="4521194"/>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1d57d886885835cbc52c2d85fe0ce008f</a:t>
              </a:r>
            </a:p>
          </p:txBody>
        </p:sp>
        <p:sp>
          <p:nvSpPr>
            <p:cNvPr id="107" name="Rectangle 106">
              <a:extLst>
                <a:ext uri="{FF2B5EF4-FFF2-40B4-BE49-F238E27FC236}">
                  <a16:creationId xmlns:a16="http://schemas.microsoft.com/office/drawing/2014/main" id="{60541198-4329-4609-A275-7702E8B3459D}"/>
                </a:ext>
              </a:extLst>
            </p:cNvPr>
            <p:cNvSpPr/>
            <p:nvPr/>
          </p:nvSpPr>
          <p:spPr>
            <a:xfrm>
              <a:off x="7679960" y="4747167"/>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f78a85a7da099d7494a5166a28e72a642</a:t>
              </a:r>
            </a:p>
          </p:txBody>
        </p:sp>
        <p:sp>
          <p:nvSpPr>
            <p:cNvPr id="108" name="Rectangle 107">
              <a:extLst>
                <a:ext uri="{FF2B5EF4-FFF2-40B4-BE49-F238E27FC236}">
                  <a16:creationId xmlns:a16="http://schemas.microsoft.com/office/drawing/2014/main" id="{5FA4CE1A-A966-4960-886D-49E9A0D01A10}"/>
                </a:ext>
              </a:extLst>
            </p:cNvPr>
            <p:cNvSpPr/>
            <p:nvPr/>
          </p:nvSpPr>
          <p:spPr>
            <a:xfrm>
              <a:off x="7679960" y="4973140"/>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da3343b41a78a0bcd4926d605b6fe37ba</a:t>
              </a:r>
            </a:p>
          </p:txBody>
        </p:sp>
        <p:sp>
          <p:nvSpPr>
            <p:cNvPr id="109" name="Rectangle 108">
              <a:extLst>
                <a:ext uri="{FF2B5EF4-FFF2-40B4-BE49-F238E27FC236}">
                  <a16:creationId xmlns:a16="http://schemas.microsoft.com/office/drawing/2014/main" id="{CBACA2B4-242C-4ECA-AC74-0BBFFE979C45}"/>
                </a:ext>
              </a:extLst>
            </p:cNvPr>
            <p:cNvSpPr/>
            <p:nvPr/>
          </p:nvSpPr>
          <p:spPr>
            <a:xfrm>
              <a:off x="7679960" y="5199113"/>
              <a:ext cx="2493932" cy="225973"/>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c935edcb03a0660b347d2fbf6542ee068</a:t>
              </a:r>
            </a:p>
          </p:txBody>
        </p:sp>
      </p:grpSp>
      <p:sp>
        <p:nvSpPr>
          <p:cNvPr id="118" name="Rectangle 117">
            <a:extLst>
              <a:ext uri="{FF2B5EF4-FFF2-40B4-BE49-F238E27FC236}">
                <a16:creationId xmlns:a16="http://schemas.microsoft.com/office/drawing/2014/main" id="{52B11D02-C5F3-4E6C-BB62-D4BF5D3A29FB}"/>
              </a:ext>
            </a:extLst>
          </p:cNvPr>
          <p:cNvSpPr/>
          <p:nvPr/>
        </p:nvSpPr>
        <p:spPr>
          <a:xfrm>
            <a:off x="9435176" y="1901195"/>
            <a:ext cx="2532178"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ubuntu</a:t>
            </a:r>
          </a:p>
        </p:txBody>
      </p:sp>
      <p:sp>
        <p:nvSpPr>
          <p:cNvPr id="119" name="Rectangle 118">
            <a:extLst>
              <a:ext uri="{FF2B5EF4-FFF2-40B4-BE49-F238E27FC236}">
                <a16:creationId xmlns:a16="http://schemas.microsoft.com/office/drawing/2014/main" id="{AE43F6EC-7648-4766-B23E-0103033E3514}"/>
              </a:ext>
            </a:extLst>
          </p:cNvPr>
          <p:cNvSpPr/>
          <p:nvPr/>
        </p:nvSpPr>
        <p:spPr>
          <a:xfrm>
            <a:off x="9435176" y="2124462"/>
            <a:ext cx="2532178"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err="1">
                <a:solidFill>
                  <a:schemeClr val="accent1">
                    <a:lumMod val="75000"/>
                  </a:schemeClr>
                </a:solidFill>
                <a:latin typeface="Consolas" panose="020B0609020204030204" pitchFamily="49" charset="0"/>
              </a:rPr>
              <a:t>debian</a:t>
            </a:r>
            <a:endParaRPr lang="en-US" sz="1000">
              <a:solidFill>
                <a:schemeClr val="accent1">
                  <a:lumMod val="75000"/>
                </a:schemeClr>
              </a:solidFill>
              <a:latin typeface="Consolas" panose="020B0609020204030204" pitchFamily="49" charset="0"/>
            </a:endParaRPr>
          </a:p>
        </p:txBody>
      </p:sp>
      <p:sp>
        <p:nvSpPr>
          <p:cNvPr id="120" name="Rectangle 119">
            <a:extLst>
              <a:ext uri="{FF2B5EF4-FFF2-40B4-BE49-F238E27FC236}">
                <a16:creationId xmlns:a16="http://schemas.microsoft.com/office/drawing/2014/main" id="{4D02203E-1D72-4893-8B7C-DBD118D8E215}"/>
              </a:ext>
            </a:extLst>
          </p:cNvPr>
          <p:cNvSpPr/>
          <p:nvPr/>
        </p:nvSpPr>
        <p:spPr>
          <a:xfrm>
            <a:off x="9435176" y="1677929"/>
            <a:ext cx="2532178" cy="225970"/>
          </a:xfrm>
          <a:prstGeom prst="rect">
            <a:avLst/>
          </a:prstGeom>
          <a:solidFill>
            <a:srgbClr val="FFD79F"/>
          </a:solidFill>
          <a:ln>
            <a:solidFill>
              <a:srgbClr val="C5AED3"/>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spark-notebook</a:t>
            </a:r>
          </a:p>
        </p:txBody>
      </p:sp>
      <p:sp>
        <p:nvSpPr>
          <p:cNvPr id="59" name="Win Layer1">
            <a:extLst>
              <a:ext uri="{FF2B5EF4-FFF2-40B4-BE49-F238E27FC236}">
                <a16:creationId xmlns:a16="http://schemas.microsoft.com/office/drawing/2014/main" id="{54F667BE-81FC-43EE-A3CD-6CD2B4F47138}"/>
              </a:ext>
            </a:extLst>
          </p:cNvPr>
          <p:cNvSpPr/>
          <p:nvPr/>
        </p:nvSpPr>
        <p:spPr>
          <a:xfrm>
            <a:off x="763802" y="4683939"/>
            <a:ext cx="3221984" cy="225970"/>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dirty="0">
                <a:solidFill>
                  <a:schemeClr val="accent1">
                    <a:lumMod val="75000"/>
                  </a:schemeClr>
                </a:solidFill>
                <a:latin typeface="Consolas" panose="020B0609020204030204" pitchFamily="49" charset="0"/>
              </a:rPr>
              <a:t>sha256:85bef57c324acc96f7067488d35b7e3c1</a:t>
            </a:r>
          </a:p>
        </p:txBody>
      </p:sp>
      <p:sp>
        <p:nvSpPr>
          <p:cNvPr id="62" name="Win Layer1">
            <a:extLst>
              <a:ext uri="{FF2B5EF4-FFF2-40B4-BE49-F238E27FC236}">
                <a16:creationId xmlns:a16="http://schemas.microsoft.com/office/drawing/2014/main" id="{7F9385FB-10CD-4F72-BFE2-CAA1929506A8}"/>
              </a:ext>
            </a:extLst>
          </p:cNvPr>
          <p:cNvSpPr/>
          <p:nvPr/>
        </p:nvSpPr>
        <p:spPr>
          <a:xfrm>
            <a:off x="763802" y="4905598"/>
            <a:ext cx="3221984" cy="225970"/>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dirty="0">
                <a:solidFill>
                  <a:schemeClr val="accent1">
                    <a:lumMod val="75000"/>
                  </a:schemeClr>
                </a:solidFill>
                <a:latin typeface="Consolas" panose="020B0609020204030204" pitchFamily="49" charset="0"/>
              </a:rPr>
              <a:t>sha256:1d57d886885835cbc52c2d85fe0ce008f</a:t>
            </a:r>
          </a:p>
        </p:txBody>
      </p:sp>
      <p:sp>
        <p:nvSpPr>
          <p:cNvPr id="63" name="Win Layer1">
            <a:extLst>
              <a:ext uri="{FF2B5EF4-FFF2-40B4-BE49-F238E27FC236}">
                <a16:creationId xmlns:a16="http://schemas.microsoft.com/office/drawing/2014/main" id="{977D2C4A-E09C-4766-8D8B-8E75BA08D066}"/>
              </a:ext>
            </a:extLst>
          </p:cNvPr>
          <p:cNvSpPr/>
          <p:nvPr/>
        </p:nvSpPr>
        <p:spPr>
          <a:xfrm>
            <a:off x="763802" y="5131568"/>
            <a:ext cx="3221984" cy="225970"/>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dirty="0">
                <a:solidFill>
                  <a:schemeClr val="accent1">
                    <a:lumMod val="75000"/>
                  </a:schemeClr>
                </a:solidFill>
                <a:latin typeface="Consolas" panose="020B0609020204030204" pitchFamily="49" charset="0"/>
              </a:rPr>
              <a:t>sha256:f78a85a7da099d7494a5166a28e72a642</a:t>
            </a:r>
          </a:p>
        </p:txBody>
      </p:sp>
      <p:sp>
        <p:nvSpPr>
          <p:cNvPr id="64" name="Win Layer1">
            <a:extLst>
              <a:ext uri="{FF2B5EF4-FFF2-40B4-BE49-F238E27FC236}">
                <a16:creationId xmlns:a16="http://schemas.microsoft.com/office/drawing/2014/main" id="{806A61E5-FC8C-4020-88B1-4A387B7058F4}"/>
              </a:ext>
            </a:extLst>
          </p:cNvPr>
          <p:cNvSpPr/>
          <p:nvPr/>
        </p:nvSpPr>
        <p:spPr>
          <a:xfrm>
            <a:off x="763802" y="5353227"/>
            <a:ext cx="3221984" cy="225970"/>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dirty="0">
                <a:solidFill>
                  <a:schemeClr val="accent1">
                    <a:lumMod val="75000"/>
                  </a:schemeClr>
                </a:solidFill>
                <a:latin typeface="Consolas" panose="020B0609020204030204" pitchFamily="49" charset="0"/>
              </a:rPr>
              <a:t>sha256:da3343b41a78a0bcd4926d605b6fe37ba</a:t>
            </a:r>
          </a:p>
        </p:txBody>
      </p:sp>
      <p:sp>
        <p:nvSpPr>
          <p:cNvPr id="66" name="Win Layer1">
            <a:extLst>
              <a:ext uri="{FF2B5EF4-FFF2-40B4-BE49-F238E27FC236}">
                <a16:creationId xmlns:a16="http://schemas.microsoft.com/office/drawing/2014/main" id="{18AA88F3-4565-454D-A4AE-52E15845DE0C}"/>
              </a:ext>
            </a:extLst>
          </p:cNvPr>
          <p:cNvSpPr/>
          <p:nvPr/>
        </p:nvSpPr>
        <p:spPr>
          <a:xfrm>
            <a:off x="763802" y="5579197"/>
            <a:ext cx="3221984" cy="225970"/>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 35 total layers</a:t>
            </a:r>
          </a:p>
        </p:txBody>
      </p:sp>
      <p:sp>
        <p:nvSpPr>
          <p:cNvPr id="65" name="Rectangle 64">
            <a:extLst>
              <a:ext uri="{FF2B5EF4-FFF2-40B4-BE49-F238E27FC236}">
                <a16:creationId xmlns:a16="http://schemas.microsoft.com/office/drawing/2014/main" id="{71CC1054-8EAC-C449-804E-202379E928B8}"/>
              </a:ext>
            </a:extLst>
          </p:cNvPr>
          <p:cNvSpPr/>
          <p:nvPr/>
        </p:nvSpPr>
        <p:spPr bwMode="auto">
          <a:xfrm>
            <a:off x="383703" y="2961553"/>
            <a:ext cx="5055475" cy="538670"/>
          </a:xfrm>
          <a:prstGeom prst="rect">
            <a:avLst/>
          </a:prstGeom>
          <a:no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8" tIns="91440" rIns="91438" bIns="0" numCol="1" rtlCol="0" anchor="t" anchorCtr="0" compatLnSpc="1">
            <a:prstTxWarp prst="textNoShape">
              <a:avLst/>
            </a:prstTxWarp>
          </a:bodyPr>
          <a:lstStyle/>
          <a:p>
            <a:pPr defTabSz="932460" fontAlgn="base">
              <a:spcBef>
                <a:spcPct val="0"/>
              </a:spcBef>
              <a:spcAft>
                <a:spcPct val="0"/>
              </a:spcAft>
              <a:defRPr/>
            </a:pPr>
            <a:r>
              <a:rPr lang="en-US" sz="1100" kern="0" dirty="0">
                <a:solidFill>
                  <a:schemeClr val="tx1"/>
                </a:solidFill>
                <a:latin typeface="Consolas" panose="020B0609020204030204" pitchFamily="49" charset="0"/>
              </a:rPr>
              <a:t>IMAGE ID        REPOSITORY                   TAG      SIZE</a:t>
            </a:r>
          </a:p>
          <a:p>
            <a:pPr defTabSz="932460" fontAlgn="base">
              <a:spcBef>
                <a:spcPct val="0"/>
              </a:spcBef>
              <a:spcAft>
                <a:spcPct val="0"/>
              </a:spcAft>
              <a:defRPr/>
            </a:pPr>
            <a:r>
              <a:rPr lang="en-US" sz="1100" kern="0" dirty="0">
                <a:solidFill>
                  <a:schemeClr val="tx1"/>
                </a:solidFill>
                <a:latin typeface="Consolas" panose="020B0609020204030204" pitchFamily="49" charset="0"/>
              </a:rPr>
              <a:t>694950fbcb3f    spark-notebook               latest  </a:t>
            </a:r>
            <a:r>
              <a:rPr lang="en-US" sz="1100" b="1" kern="0" dirty="0">
                <a:solidFill>
                  <a:schemeClr val="tx1"/>
                </a:solidFill>
                <a:latin typeface="Consolas" panose="020B0609020204030204" pitchFamily="49" charset="0"/>
              </a:rPr>
              <a:t> 5.65 GB</a:t>
            </a:r>
          </a:p>
        </p:txBody>
      </p:sp>
      <p:sp>
        <p:nvSpPr>
          <p:cNvPr id="57" name="Rectangle 56">
            <a:extLst>
              <a:ext uri="{FF2B5EF4-FFF2-40B4-BE49-F238E27FC236}">
                <a16:creationId xmlns:a16="http://schemas.microsoft.com/office/drawing/2014/main" id="{03014227-CE00-914A-B911-C2C906954F4D}"/>
              </a:ext>
            </a:extLst>
          </p:cNvPr>
          <p:cNvSpPr/>
          <p:nvPr/>
        </p:nvSpPr>
        <p:spPr>
          <a:xfrm>
            <a:off x="9269079" y="4656669"/>
            <a:ext cx="2780087" cy="214462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8" tIns="91440" rIns="91438" bIns="146302" numCol="1" rtlCol="0" anchor="t" anchorCtr="0" compatLnSpc="1">
            <a:prstTxWarp prst="textNoShape">
              <a:avLst/>
            </a:prstTxWarp>
          </a:bodyPr>
          <a:lstStyle/>
          <a:p>
            <a:pPr algn="ctr" defTabSz="932460" fontAlgn="base">
              <a:spcBef>
                <a:spcPct val="0"/>
              </a:spcBef>
              <a:spcAft>
                <a:spcPct val="0"/>
              </a:spcAft>
              <a:defRPr/>
            </a:pPr>
            <a:r>
              <a:rPr lang="en-US" kern="0">
                <a:solidFill>
                  <a:schemeClr val="tx1"/>
                </a:solidFill>
                <a:latin typeface="+mj-lt"/>
              </a:rPr>
              <a:t>Expanded Layers</a:t>
            </a:r>
          </a:p>
        </p:txBody>
      </p:sp>
      <p:grpSp>
        <p:nvGrpSpPr>
          <p:cNvPr id="61" name="Group 60">
            <a:extLst>
              <a:ext uri="{FF2B5EF4-FFF2-40B4-BE49-F238E27FC236}">
                <a16:creationId xmlns:a16="http://schemas.microsoft.com/office/drawing/2014/main" id="{2F216A5C-E7F9-3C45-B66C-A6E10C4D1F2E}"/>
              </a:ext>
            </a:extLst>
          </p:cNvPr>
          <p:cNvGrpSpPr/>
          <p:nvPr/>
        </p:nvGrpSpPr>
        <p:grpSpPr>
          <a:xfrm>
            <a:off x="9435176" y="5090338"/>
            <a:ext cx="2493899" cy="1581789"/>
            <a:chOff x="7679960" y="3843275"/>
            <a:chExt cx="2493934" cy="1581811"/>
          </a:xfrm>
          <a:solidFill>
            <a:srgbClr val="D9FFB0"/>
          </a:solidFill>
        </p:grpSpPr>
        <p:sp>
          <p:nvSpPr>
            <p:cNvPr id="67" name="Rectangle 66">
              <a:extLst>
                <a:ext uri="{FF2B5EF4-FFF2-40B4-BE49-F238E27FC236}">
                  <a16:creationId xmlns:a16="http://schemas.microsoft.com/office/drawing/2014/main" id="{A217BE68-D4DE-714F-97E3-2A98EC030015}"/>
                </a:ext>
              </a:extLst>
            </p:cNvPr>
            <p:cNvSpPr/>
            <p:nvPr/>
          </p:nvSpPr>
          <p:spPr>
            <a:xfrm>
              <a:off x="7679962" y="3843275"/>
              <a:ext cx="2493932" cy="225973"/>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dirty="0">
                  <a:solidFill>
                    <a:schemeClr val="accent1">
                      <a:lumMod val="75000"/>
                    </a:schemeClr>
                  </a:solidFill>
                  <a:latin typeface="Consolas" panose="020B0609020204030204" pitchFamily="49" charset="0"/>
                </a:rPr>
                <a:t>cf4ecb49238476635f551fe11987ae4c3</a:t>
              </a:r>
            </a:p>
          </p:txBody>
        </p:sp>
        <p:sp>
          <p:nvSpPr>
            <p:cNvPr id="68" name="Rectangle 67">
              <a:extLst>
                <a:ext uri="{FF2B5EF4-FFF2-40B4-BE49-F238E27FC236}">
                  <a16:creationId xmlns:a16="http://schemas.microsoft.com/office/drawing/2014/main" id="{A78F0349-313C-384A-B1C4-2C27D95C47B1}"/>
                </a:ext>
              </a:extLst>
            </p:cNvPr>
            <p:cNvSpPr/>
            <p:nvPr/>
          </p:nvSpPr>
          <p:spPr>
            <a:xfrm>
              <a:off x="7679962" y="4069248"/>
              <a:ext cx="2493932" cy="225973"/>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e41864ee12411ff073f0a58417cf7e160</a:t>
              </a:r>
            </a:p>
          </p:txBody>
        </p:sp>
        <p:sp>
          <p:nvSpPr>
            <p:cNvPr id="69" name="Rectangle 68">
              <a:extLst>
                <a:ext uri="{FF2B5EF4-FFF2-40B4-BE49-F238E27FC236}">
                  <a16:creationId xmlns:a16="http://schemas.microsoft.com/office/drawing/2014/main" id="{C740F241-9692-484C-A7AB-707F5636BD11}"/>
                </a:ext>
              </a:extLst>
            </p:cNvPr>
            <p:cNvSpPr/>
            <p:nvPr/>
          </p:nvSpPr>
          <p:spPr>
            <a:xfrm>
              <a:off x="7679961" y="4295221"/>
              <a:ext cx="2493932" cy="225973"/>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85bef57c324acc96f7067488d35b7e3c1</a:t>
              </a:r>
            </a:p>
          </p:txBody>
        </p:sp>
        <p:sp>
          <p:nvSpPr>
            <p:cNvPr id="70" name="Rectangle 69">
              <a:extLst>
                <a:ext uri="{FF2B5EF4-FFF2-40B4-BE49-F238E27FC236}">
                  <a16:creationId xmlns:a16="http://schemas.microsoft.com/office/drawing/2014/main" id="{7286A2E3-17C8-B949-AED7-C928D26A7110}"/>
                </a:ext>
              </a:extLst>
            </p:cNvPr>
            <p:cNvSpPr/>
            <p:nvPr/>
          </p:nvSpPr>
          <p:spPr>
            <a:xfrm>
              <a:off x="7679960" y="4521194"/>
              <a:ext cx="2493932" cy="225973"/>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1d57d886885835cbc52c2d85fe0ce008f</a:t>
              </a:r>
            </a:p>
          </p:txBody>
        </p:sp>
        <p:sp>
          <p:nvSpPr>
            <p:cNvPr id="71" name="Rectangle 70">
              <a:extLst>
                <a:ext uri="{FF2B5EF4-FFF2-40B4-BE49-F238E27FC236}">
                  <a16:creationId xmlns:a16="http://schemas.microsoft.com/office/drawing/2014/main" id="{1164A6D9-7E2A-534C-8D53-F2DFA9C85478}"/>
                </a:ext>
              </a:extLst>
            </p:cNvPr>
            <p:cNvSpPr/>
            <p:nvPr/>
          </p:nvSpPr>
          <p:spPr>
            <a:xfrm>
              <a:off x="7679960" y="4747167"/>
              <a:ext cx="2493932" cy="225973"/>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f78a85a7da099d7494a5166a28e72a642</a:t>
              </a:r>
            </a:p>
          </p:txBody>
        </p:sp>
        <p:sp>
          <p:nvSpPr>
            <p:cNvPr id="72" name="Rectangle 71">
              <a:extLst>
                <a:ext uri="{FF2B5EF4-FFF2-40B4-BE49-F238E27FC236}">
                  <a16:creationId xmlns:a16="http://schemas.microsoft.com/office/drawing/2014/main" id="{C6F6941C-E17C-3946-B819-682EF95DE8D5}"/>
                </a:ext>
              </a:extLst>
            </p:cNvPr>
            <p:cNvSpPr/>
            <p:nvPr/>
          </p:nvSpPr>
          <p:spPr>
            <a:xfrm>
              <a:off x="7679960" y="4973140"/>
              <a:ext cx="2493932" cy="225973"/>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da3343b41a78a0bcd4926d605b6fe37ba</a:t>
              </a:r>
            </a:p>
          </p:txBody>
        </p:sp>
        <p:sp>
          <p:nvSpPr>
            <p:cNvPr id="73" name="Rectangle 72">
              <a:extLst>
                <a:ext uri="{FF2B5EF4-FFF2-40B4-BE49-F238E27FC236}">
                  <a16:creationId xmlns:a16="http://schemas.microsoft.com/office/drawing/2014/main" id="{C153F2AA-84BC-9545-A595-9770011993F6}"/>
                </a:ext>
              </a:extLst>
            </p:cNvPr>
            <p:cNvSpPr/>
            <p:nvPr/>
          </p:nvSpPr>
          <p:spPr>
            <a:xfrm>
              <a:off x="7679960" y="5199113"/>
              <a:ext cx="2493932" cy="225973"/>
            </a:xfrm>
            <a:prstGeom prst="rect">
              <a:avLst/>
            </a:prstGeom>
            <a:solidFill>
              <a:srgbClr val="D9FFB0"/>
            </a:solidFill>
            <a:ln>
              <a:solidFill>
                <a:srgbClr val="ADCC8D"/>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554"/>
              <a:r>
                <a:rPr lang="en-US" sz="1000">
                  <a:solidFill>
                    <a:schemeClr val="accent1">
                      <a:lumMod val="75000"/>
                    </a:schemeClr>
                  </a:solidFill>
                  <a:latin typeface="Consolas" panose="020B0609020204030204" pitchFamily="49" charset="0"/>
                </a:rPr>
                <a:t>c935edcb03a0660b347d2fbf6542ee068</a:t>
              </a:r>
            </a:p>
          </p:txBody>
        </p:sp>
      </p:grpSp>
      <p:pic>
        <p:nvPicPr>
          <p:cNvPr id="74" name="Azure Files">
            <a:extLst>
              <a:ext uri="{FF2B5EF4-FFF2-40B4-BE49-F238E27FC236}">
                <a16:creationId xmlns:a16="http://schemas.microsoft.com/office/drawing/2014/main" id="{D275B38B-CB7A-2941-8201-980C38846DF3}"/>
              </a:ext>
            </a:extLst>
          </p:cNvPr>
          <p:cNvPicPr>
            <a:picLocks noChangeAspect="1"/>
          </p:cNvPicPr>
          <p:nvPr/>
        </p:nvPicPr>
        <p:blipFill>
          <a:blip r:embed="rId7">
            <a:biLevel thresh="25000"/>
          </a:blip>
          <a:stretch>
            <a:fillRect/>
          </a:stretch>
        </p:blipFill>
        <p:spPr>
          <a:xfrm>
            <a:off x="8646609" y="4792111"/>
            <a:ext cx="524197" cy="524197"/>
          </a:xfrm>
          <a:prstGeom prst="rect">
            <a:avLst/>
          </a:prstGeom>
        </p:spPr>
      </p:pic>
      <p:pic>
        <p:nvPicPr>
          <p:cNvPr id="146" name="Picture 145">
            <a:extLst>
              <a:ext uri="{FF2B5EF4-FFF2-40B4-BE49-F238E27FC236}">
                <a16:creationId xmlns:a16="http://schemas.microsoft.com/office/drawing/2014/main" id="{40539D30-9C5D-0441-810B-0F9F7585CE2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3703" y="1791946"/>
            <a:ext cx="1797644" cy="443419"/>
          </a:xfrm>
          <a:prstGeom prst="rect">
            <a:avLst/>
          </a:prstGeom>
        </p:spPr>
      </p:pic>
      <p:sp>
        <p:nvSpPr>
          <p:cNvPr id="203" name="docker pull">
            <a:extLst>
              <a:ext uri="{FF2B5EF4-FFF2-40B4-BE49-F238E27FC236}">
                <a16:creationId xmlns:a16="http://schemas.microsoft.com/office/drawing/2014/main" id="{747A0650-DFF8-A24A-9108-1AA35CD6BFDB}"/>
              </a:ext>
            </a:extLst>
          </p:cNvPr>
          <p:cNvSpPr/>
          <p:nvPr/>
        </p:nvSpPr>
        <p:spPr>
          <a:xfrm>
            <a:off x="135836" y="1273190"/>
            <a:ext cx="5619473" cy="343487"/>
          </a:xfrm>
          <a:prstGeom prst="rect">
            <a:avLst/>
          </a:prstGeom>
          <a:solidFill>
            <a:schemeClr val="accent1">
              <a:lumMod val="50000"/>
            </a:schemeClr>
          </a:solidFill>
          <a:ln w="28575">
            <a:noFill/>
          </a:ln>
        </p:spPr>
        <p:txBody>
          <a:bodyPr wrap="square">
            <a:spAutoFit/>
          </a:bodyPr>
          <a:lstStyle/>
          <a:p>
            <a:pPr defTabSz="914388">
              <a:defRPr/>
            </a:pPr>
            <a:r>
              <a:rPr lang="en-US" sz="1600" b="1">
                <a:solidFill>
                  <a:prstClr val="white"/>
                </a:solidFill>
                <a:latin typeface="Consolas" panose="020B0609020204030204" pitchFamily="49" charset="0"/>
              </a:rPr>
              <a:t>$</a:t>
            </a:r>
          </a:p>
        </p:txBody>
      </p:sp>
      <p:sp>
        <p:nvSpPr>
          <p:cNvPr id="204" name="docker pull">
            <a:extLst>
              <a:ext uri="{FF2B5EF4-FFF2-40B4-BE49-F238E27FC236}">
                <a16:creationId xmlns:a16="http://schemas.microsoft.com/office/drawing/2014/main" id="{A9C58852-DCD9-A84D-BDE6-910125EC83D6}"/>
              </a:ext>
            </a:extLst>
          </p:cNvPr>
          <p:cNvSpPr/>
          <p:nvPr/>
        </p:nvSpPr>
        <p:spPr>
          <a:xfrm>
            <a:off x="438150" y="1279210"/>
            <a:ext cx="4375150" cy="338554"/>
          </a:xfrm>
          <a:prstGeom prst="rect">
            <a:avLst/>
          </a:prstGeom>
          <a:noFill/>
          <a:ln w="28575">
            <a:noFill/>
          </a:ln>
        </p:spPr>
        <p:txBody>
          <a:bodyPr wrap="square">
            <a:spAutoFit/>
          </a:bodyPr>
          <a:lstStyle/>
          <a:p>
            <a:pPr defTabSz="914388">
              <a:defRPr/>
            </a:pPr>
            <a:r>
              <a:rPr lang="en-US" sz="1600" b="1">
                <a:solidFill>
                  <a:prstClr val="white"/>
                </a:solidFill>
                <a:latin typeface="Consolas" panose="020B0609020204030204" pitchFamily="49" charset="0"/>
              </a:rPr>
              <a:t>orca run </a:t>
            </a:r>
            <a:r>
              <a:rPr lang="en-US" sz="1600" b="1" err="1">
                <a:solidFill>
                  <a:prstClr val="white"/>
                </a:solidFill>
                <a:latin typeface="Consolas" panose="020B0609020204030204" pitchFamily="49" charset="0"/>
              </a:rPr>
              <a:t>all-spark-notebook:latest</a:t>
            </a:r>
            <a:endParaRPr lang="en-US" sz="1600" b="1">
              <a:solidFill>
                <a:prstClr val="white"/>
              </a:solidFill>
              <a:latin typeface="Consolas" panose="020B0609020204030204" pitchFamily="49" charset="0"/>
            </a:endParaRPr>
          </a:p>
        </p:txBody>
      </p:sp>
      <p:grpSp>
        <p:nvGrpSpPr>
          <p:cNvPr id="209" name="Group 208">
            <a:extLst>
              <a:ext uri="{FF2B5EF4-FFF2-40B4-BE49-F238E27FC236}">
                <a16:creationId xmlns:a16="http://schemas.microsoft.com/office/drawing/2014/main" id="{E73EBB53-DB68-0D4D-9F2B-F37633139CDB}"/>
              </a:ext>
            </a:extLst>
          </p:cNvPr>
          <p:cNvGrpSpPr/>
          <p:nvPr/>
        </p:nvGrpSpPr>
        <p:grpSpPr>
          <a:xfrm>
            <a:off x="5632708" y="2512038"/>
            <a:ext cx="1677958" cy="3256209"/>
            <a:chOff x="5632708" y="2512038"/>
            <a:chExt cx="1677958" cy="3256209"/>
          </a:xfrm>
        </p:grpSpPr>
        <p:sp>
          <p:nvSpPr>
            <p:cNvPr id="205" name="Rounded Rectangle 204">
              <a:extLst>
                <a:ext uri="{FF2B5EF4-FFF2-40B4-BE49-F238E27FC236}">
                  <a16:creationId xmlns:a16="http://schemas.microsoft.com/office/drawing/2014/main" id="{473A7D29-3B3C-854F-8B6B-1B6CF0EE7A9D}"/>
                </a:ext>
              </a:extLst>
            </p:cNvPr>
            <p:cNvSpPr/>
            <p:nvPr/>
          </p:nvSpPr>
          <p:spPr bwMode="auto">
            <a:xfrm rot="16200000">
              <a:off x="4114575" y="4030171"/>
              <a:ext cx="3256209" cy="219943"/>
            </a:xfrm>
            <a:prstGeom prst="roundRect">
              <a:avLst/>
            </a:prstGeom>
            <a:gradFill flip="none" rotWithShape="1">
              <a:gsLst>
                <a:gs pos="100000">
                  <a:srgbClr val="FF694E"/>
                </a:gs>
                <a:gs pos="0">
                  <a:schemeClr val="accent1">
                    <a:lumMod val="75000"/>
                  </a:schemeClr>
                </a:gs>
                <a:gs pos="19000">
                  <a:schemeClr val="accent1">
                    <a:lumMod val="50000"/>
                  </a:schemeClr>
                </a:gs>
                <a:gs pos="44000">
                  <a:srgbClr val="00B050"/>
                </a:gs>
                <a:gs pos="66000">
                  <a:srgbClr val="FFDA66"/>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8" name="TextBox 207">
              <a:extLst>
                <a:ext uri="{FF2B5EF4-FFF2-40B4-BE49-F238E27FC236}">
                  <a16:creationId xmlns:a16="http://schemas.microsoft.com/office/drawing/2014/main" id="{D1D7585A-A048-924E-A2EE-18D21E652624}"/>
                </a:ext>
              </a:extLst>
            </p:cNvPr>
            <p:cNvSpPr txBox="1"/>
            <p:nvPr/>
          </p:nvSpPr>
          <p:spPr>
            <a:xfrm>
              <a:off x="5733441" y="3862298"/>
              <a:ext cx="1577225" cy="452647"/>
            </a:xfrm>
            <a:prstGeom prst="rect">
              <a:avLst/>
            </a:prstGeom>
            <a:noFill/>
          </p:spPr>
          <p:txBody>
            <a:bodyPr wrap="none" lIns="179308" tIns="143446" rIns="179308" bIns="143446" rtlCol="0">
              <a:spAutoFit/>
            </a:bodyPr>
            <a:lstStyle/>
            <a:p>
              <a:pPr defTabSz="914554">
                <a:lnSpc>
                  <a:spcPct val="90000"/>
                </a:lnSpc>
                <a:spcAft>
                  <a:spcPts val="588"/>
                </a:spcAft>
              </a:pPr>
              <a:r>
                <a:rPr lang="en-US" sz="1177">
                  <a:ln w="0"/>
                  <a:gradFill>
                    <a:gsLst>
                      <a:gs pos="0">
                        <a:srgbClr val="002050">
                          <a:lumMod val="50000"/>
                        </a:srgbClr>
                      </a:gs>
                      <a:gs pos="50000">
                        <a:srgbClr val="002050"/>
                      </a:gs>
                      <a:gs pos="100000">
                        <a:srgbClr val="002050">
                          <a:lumMod val="60000"/>
                          <a:lumOff val="40000"/>
                        </a:srgbClr>
                      </a:gs>
                    </a:gsLst>
                    <a:lin ang="5400000"/>
                  </a:gradFill>
                  <a:effectLst>
                    <a:reflection blurRad="6350" stA="53000" endA="300" endPos="35500" dir="5400000" sy="-90000" algn="bl" rotWithShape="0"/>
                  </a:effectLst>
                  <a:latin typeface="Segoe UI"/>
                </a:rPr>
                <a:t>Teleport Extension</a:t>
              </a:r>
            </a:p>
          </p:txBody>
        </p:sp>
      </p:grpSp>
      <p:cxnSp>
        <p:nvCxnSpPr>
          <p:cNvPr id="148" name="Elbow Connector 147">
            <a:extLst>
              <a:ext uri="{FF2B5EF4-FFF2-40B4-BE49-F238E27FC236}">
                <a16:creationId xmlns:a16="http://schemas.microsoft.com/office/drawing/2014/main" id="{1DEE4759-3B4E-2641-906A-83DD80A83083}"/>
              </a:ext>
            </a:extLst>
          </p:cNvPr>
          <p:cNvCxnSpPr>
            <a:cxnSpLocks/>
            <a:stCxn id="126" idx="3"/>
            <a:endCxn id="67" idx="1"/>
          </p:cNvCxnSpPr>
          <p:nvPr/>
        </p:nvCxnSpPr>
        <p:spPr>
          <a:xfrm>
            <a:off x="3985786" y="4344984"/>
            <a:ext cx="5449392" cy="858339"/>
          </a:xfrm>
          <a:prstGeom prst="bentConnector3">
            <a:avLst>
              <a:gd name="adj1" fmla="val 66080"/>
            </a:avLst>
          </a:prstGeom>
          <a:ln w="19050">
            <a:solidFill>
              <a:srgbClr val="FFA934"/>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51" name="Elbow Connector 150">
            <a:extLst>
              <a:ext uri="{FF2B5EF4-FFF2-40B4-BE49-F238E27FC236}">
                <a16:creationId xmlns:a16="http://schemas.microsoft.com/office/drawing/2014/main" id="{446AA746-025B-1744-8073-68DF19C5DC35}"/>
              </a:ext>
            </a:extLst>
          </p:cNvPr>
          <p:cNvCxnSpPr>
            <a:cxnSpLocks/>
            <a:stCxn id="66" idx="3"/>
            <a:endCxn id="73" idx="1"/>
          </p:cNvCxnSpPr>
          <p:nvPr/>
        </p:nvCxnSpPr>
        <p:spPr>
          <a:xfrm>
            <a:off x="3985786" y="5692182"/>
            <a:ext cx="5449390" cy="866960"/>
          </a:xfrm>
          <a:prstGeom prst="bentConnector3">
            <a:avLst>
              <a:gd name="adj1" fmla="val 42776"/>
            </a:avLst>
          </a:prstGeom>
          <a:ln w="19050">
            <a:solidFill>
              <a:srgbClr val="FFA934"/>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53" name="Elbow Connector 152">
            <a:extLst>
              <a:ext uri="{FF2B5EF4-FFF2-40B4-BE49-F238E27FC236}">
                <a16:creationId xmlns:a16="http://schemas.microsoft.com/office/drawing/2014/main" id="{8E74E628-E381-C045-9D50-16619ABE6665}"/>
              </a:ext>
            </a:extLst>
          </p:cNvPr>
          <p:cNvCxnSpPr>
            <a:cxnSpLocks/>
            <a:stCxn id="127" idx="3"/>
            <a:endCxn id="68" idx="1"/>
          </p:cNvCxnSpPr>
          <p:nvPr/>
        </p:nvCxnSpPr>
        <p:spPr>
          <a:xfrm>
            <a:off x="3985786" y="4570954"/>
            <a:ext cx="5449392" cy="858339"/>
          </a:xfrm>
          <a:prstGeom prst="bentConnector3">
            <a:avLst>
              <a:gd name="adj1" fmla="val 62352"/>
            </a:avLst>
          </a:prstGeom>
          <a:ln w="19050">
            <a:solidFill>
              <a:srgbClr val="FFA934"/>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54" name="Elbow Connector 153">
            <a:extLst>
              <a:ext uri="{FF2B5EF4-FFF2-40B4-BE49-F238E27FC236}">
                <a16:creationId xmlns:a16="http://schemas.microsoft.com/office/drawing/2014/main" id="{AA9567D2-B913-5F4F-9426-AB3F80EFBB47}"/>
              </a:ext>
            </a:extLst>
          </p:cNvPr>
          <p:cNvCxnSpPr>
            <a:cxnSpLocks/>
            <a:stCxn id="59" idx="3"/>
            <a:endCxn id="69" idx="1"/>
          </p:cNvCxnSpPr>
          <p:nvPr/>
        </p:nvCxnSpPr>
        <p:spPr>
          <a:xfrm>
            <a:off x="3985786" y="4796924"/>
            <a:ext cx="5449391" cy="858339"/>
          </a:xfrm>
          <a:prstGeom prst="bentConnector3">
            <a:avLst>
              <a:gd name="adj1" fmla="val 58273"/>
            </a:avLst>
          </a:prstGeom>
          <a:ln w="19050">
            <a:solidFill>
              <a:srgbClr val="FFA934"/>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55" name="Elbow Connector 154">
            <a:extLst>
              <a:ext uri="{FF2B5EF4-FFF2-40B4-BE49-F238E27FC236}">
                <a16:creationId xmlns:a16="http://schemas.microsoft.com/office/drawing/2014/main" id="{D58EFB1C-ED89-394B-96DE-FE5E1937A420}"/>
              </a:ext>
            </a:extLst>
          </p:cNvPr>
          <p:cNvCxnSpPr>
            <a:cxnSpLocks/>
            <a:endCxn id="70" idx="1"/>
          </p:cNvCxnSpPr>
          <p:nvPr/>
        </p:nvCxnSpPr>
        <p:spPr>
          <a:xfrm>
            <a:off x="3986754" y="5005239"/>
            <a:ext cx="5448422" cy="875994"/>
          </a:xfrm>
          <a:prstGeom prst="bentConnector3">
            <a:avLst>
              <a:gd name="adj1" fmla="val 54312"/>
            </a:avLst>
          </a:prstGeom>
          <a:ln w="19050">
            <a:solidFill>
              <a:srgbClr val="FFA934"/>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56" name="Elbow Connector 155">
            <a:extLst>
              <a:ext uri="{FF2B5EF4-FFF2-40B4-BE49-F238E27FC236}">
                <a16:creationId xmlns:a16="http://schemas.microsoft.com/office/drawing/2014/main" id="{4E10A695-0B58-E044-B1A4-E94116573E2C}"/>
              </a:ext>
            </a:extLst>
          </p:cNvPr>
          <p:cNvCxnSpPr>
            <a:cxnSpLocks/>
            <a:stCxn id="63" idx="3"/>
            <a:endCxn id="71" idx="1"/>
          </p:cNvCxnSpPr>
          <p:nvPr/>
        </p:nvCxnSpPr>
        <p:spPr>
          <a:xfrm>
            <a:off x="3985786" y="5244553"/>
            <a:ext cx="5449390" cy="862649"/>
          </a:xfrm>
          <a:prstGeom prst="bentConnector3">
            <a:avLst>
              <a:gd name="adj1" fmla="val 50466"/>
            </a:avLst>
          </a:prstGeom>
          <a:ln w="19050">
            <a:solidFill>
              <a:srgbClr val="FFA934"/>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57" name="Elbow Connector 156">
            <a:extLst>
              <a:ext uri="{FF2B5EF4-FFF2-40B4-BE49-F238E27FC236}">
                <a16:creationId xmlns:a16="http://schemas.microsoft.com/office/drawing/2014/main" id="{3D868FD2-F14F-BD4E-AD8E-9AE598D317DE}"/>
              </a:ext>
            </a:extLst>
          </p:cNvPr>
          <p:cNvCxnSpPr>
            <a:cxnSpLocks/>
            <a:endCxn id="72" idx="1"/>
          </p:cNvCxnSpPr>
          <p:nvPr/>
        </p:nvCxnSpPr>
        <p:spPr>
          <a:xfrm>
            <a:off x="3976861" y="5466212"/>
            <a:ext cx="5458315" cy="866960"/>
          </a:xfrm>
          <a:prstGeom prst="bentConnector3">
            <a:avLst>
              <a:gd name="adj1" fmla="val 46859"/>
            </a:avLst>
          </a:prstGeom>
          <a:ln w="19050">
            <a:solidFill>
              <a:srgbClr val="FFA934"/>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10" name="TextBox 36">
            <a:extLst>
              <a:ext uri="{FF2B5EF4-FFF2-40B4-BE49-F238E27FC236}">
                <a16:creationId xmlns:a16="http://schemas.microsoft.com/office/drawing/2014/main" id="{4A7132FB-29B1-0B4C-B7C0-6A82E14C00E3}"/>
              </a:ext>
            </a:extLst>
          </p:cNvPr>
          <p:cNvSpPr txBox="1"/>
          <p:nvPr/>
        </p:nvSpPr>
        <p:spPr>
          <a:xfrm>
            <a:off x="6315640" y="5110388"/>
            <a:ext cx="1358389" cy="318905"/>
          </a:xfrm>
          <a:prstGeom prst="rect">
            <a:avLst/>
          </a:prstGeom>
          <a:solidFill>
            <a:schemeClr val="bg1">
              <a:alpha val="83000"/>
            </a:schemeClr>
          </a:solidFill>
          <a:effectLst/>
        </p:spPr>
        <p:txBody>
          <a:bodyPr wrap="none" lIns="0" tIns="0" rIns="0" bIns="0" rtlCol="0" anchor="ctr" anchorCtr="0">
            <a:noAutofit/>
          </a:bodyPr>
          <a:lstStyle/>
          <a:p>
            <a:pPr algn="ctr" defTabSz="914388">
              <a:lnSpc>
                <a:spcPct val="90000"/>
              </a:lnSpc>
              <a:defRPr/>
            </a:pPr>
            <a:r>
              <a:rPr lang="en-US" sz="1200" kern="0" dirty="0">
                <a:solidFill>
                  <a:schemeClr val="bg2">
                    <a:lumMod val="50000"/>
                  </a:schemeClr>
                </a:solidFill>
                <a:latin typeface="Segoe UI"/>
              </a:rPr>
              <a:t>5. Mount Layers</a:t>
            </a:r>
          </a:p>
        </p:txBody>
      </p:sp>
    </p:spTree>
    <p:extLst>
      <p:ext uri="{BB962C8B-B14F-4D97-AF65-F5344CB8AC3E}">
        <p14:creationId xmlns:p14="http://schemas.microsoft.com/office/powerpoint/2010/main" val="2139755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wipe(left)">
                                      <p:cBhvr>
                                        <p:cTn id="7" dur="500"/>
                                        <p:tgtEl>
                                          <p:spTgt spid="1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wipe(left)">
                                      <p:cBhvr>
                                        <p:cTn id="10" dur="500"/>
                                        <p:tgtEl>
                                          <p:spTgt spid="204"/>
                                        </p:tgtEl>
                                      </p:cBhvr>
                                    </p:animEffect>
                                  </p:childTnLst>
                                </p:cTn>
                              </p:par>
                              <p:par>
                                <p:cTn id="11" presetID="22" presetClass="entr" presetSubtype="8" fill="hold" nodeType="withEffect">
                                  <p:stCondLst>
                                    <p:cond delay="0"/>
                                  </p:stCondLst>
                                  <p:childTnLst>
                                    <p:set>
                                      <p:cBhvr>
                                        <p:cTn id="12" dur="1" fill="hold">
                                          <p:stCondLst>
                                            <p:cond delay="0"/>
                                          </p:stCondLst>
                                        </p:cTn>
                                        <p:tgtEl>
                                          <p:spTgt spid="209"/>
                                        </p:tgtEl>
                                        <p:attrNameLst>
                                          <p:attrName>style.visibility</p:attrName>
                                        </p:attrNameLst>
                                      </p:cBhvr>
                                      <p:to>
                                        <p:strVal val="visible"/>
                                      </p:to>
                                    </p:set>
                                    <p:animEffect transition="in" filter="wipe(left)">
                                      <p:cBhvr>
                                        <p:cTn id="13" dur="500"/>
                                        <p:tgtEl>
                                          <p:spTgt spid="209"/>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 calcmode="lin" valueType="num">
                                      <p:cBhvr additive="base">
                                        <p:cTn id="18" dur="500"/>
                                        <p:tgtEl>
                                          <p:spTgt spid="80"/>
                                        </p:tgtEl>
                                        <p:attrNameLst>
                                          <p:attrName>ppt_x</p:attrName>
                                        </p:attrNameLst>
                                      </p:cBhvr>
                                      <p:tavLst>
                                        <p:tav tm="0">
                                          <p:val>
                                            <p:strVal val="#ppt_x-#ppt_w*1.125000"/>
                                          </p:val>
                                        </p:tav>
                                        <p:tav tm="100000">
                                          <p:val>
                                            <p:strVal val="#ppt_x"/>
                                          </p:val>
                                        </p:tav>
                                      </p:tavLst>
                                    </p:anim>
                                    <p:animEffect transition="in" filter="wipe(right)">
                                      <p:cBhvr>
                                        <p:cTn id="19" dur="500"/>
                                        <p:tgtEl>
                                          <p:spTgt spid="80"/>
                                        </p:tgtEl>
                                      </p:cBhvr>
                                    </p:animEffect>
                                  </p:childTnLst>
                                </p:cTn>
                              </p:par>
                            </p:childTnLst>
                          </p:cTn>
                        </p:par>
                        <p:par>
                          <p:cTn id="20" fill="hold">
                            <p:stCondLst>
                              <p:cond delay="500"/>
                            </p:stCondLst>
                            <p:childTnLst>
                              <p:par>
                                <p:cTn id="21" presetID="12" presetClass="entr" presetSubtype="2"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p:tgtEl>
                                          <p:spTgt spid="81"/>
                                        </p:tgtEl>
                                        <p:attrNameLst>
                                          <p:attrName>ppt_x</p:attrName>
                                        </p:attrNameLst>
                                      </p:cBhvr>
                                      <p:tavLst>
                                        <p:tav tm="0">
                                          <p:val>
                                            <p:strVal val="#ppt_x+#ppt_w*1.125000"/>
                                          </p:val>
                                        </p:tav>
                                        <p:tav tm="100000">
                                          <p:val>
                                            <p:strVal val="#ppt_x"/>
                                          </p:val>
                                        </p:tav>
                                      </p:tavLst>
                                    </p:anim>
                                    <p:animEffect transition="in" filter="wipe(left)">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additive="base">
                                        <p:cTn id="29" dur="500"/>
                                        <p:tgtEl>
                                          <p:spTgt spid="82"/>
                                        </p:tgtEl>
                                        <p:attrNameLst>
                                          <p:attrName>ppt_x</p:attrName>
                                        </p:attrNameLst>
                                      </p:cBhvr>
                                      <p:tavLst>
                                        <p:tav tm="0">
                                          <p:val>
                                            <p:strVal val="#ppt_x-#ppt_w*1.125000"/>
                                          </p:val>
                                        </p:tav>
                                        <p:tav tm="100000">
                                          <p:val>
                                            <p:strVal val="#ppt_x"/>
                                          </p:val>
                                        </p:tav>
                                      </p:tavLst>
                                    </p:anim>
                                    <p:animEffect transition="in" filter="wipe(right)">
                                      <p:cBhvr>
                                        <p:cTn id="30" dur="500"/>
                                        <p:tgtEl>
                                          <p:spTgt spid="82"/>
                                        </p:tgtEl>
                                      </p:cBhvr>
                                    </p:animEffect>
                                  </p:childTnLst>
                                </p:cTn>
                              </p:par>
                            </p:childTnLst>
                          </p:cTn>
                        </p:par>
                        <p:par>
                          <p:cTn id="31" fill="hold">
                            <p:stCondLst>
                              <p:cond delay="500"/>
                            </p:stCondLst>
                            <p:childTnLst>
                              <p:par>
                                <p:cTn id="32" presetID="12" presetClass="entr" presetSubtype="2"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additive="base">
                                        <p:cTn id="34" dur="500"/>
                                        <p:tgtEl>
                                          <p:spTgt spid="83"/>
                                        </p:tgtEl>
                                        <p:attrNameLst>
                                          <p:attrName>ppt_x</p:attrName>
                                        </p:attrNameLst>
                                      </p:cBhvr>
                                      <p:tavLst>
                                        <p:tav tm="0">
                                          <p:val>
                                            <p:strVal val="#ppt_x+#ppt_w*1.125000"/>
                                          </p:val>
                                        </p:tav>
                                        <p:tav tm="100000">
                                          <p:val>
                                            <p:strVal val="#ppt_x"/>
                                          </p:val>
                                        </p:tav>
                                      </p:tavLst>
                                    </p:anim>
                                    <p:animEffect transition="in" filter="wipe(left)">
                                      <p:cBhvr>
                                        <p:cTn id="35" dur="500"/>
                                        <p:tgtEl>
                                          <p:spTgt spid="8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0"/>
                                        </p:tgtEl>
                                        <p:attrNameLst>
                                          <p:attrName>style.visibility</p:attrName>
                                        </p:attrNameLst>
                                      </p:cBhvr>
                                      <p:to>
                                        <p:strVal val="visible"/>
                                      </p:to>
                                    </p:set>
                                    <p:animEffect transition="in" filter="fade">
                                      <p:cBhvr>
                                        <p:cTn id="38" dur="500"/>
                                        <p:tgtEl>
                                          <p:spTgt spid="2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148"/>
                                        </p:tgtEl>
                                        <p:attrNameLst>
                                          <p:attrName>style.visibility</p:attrName>
                                        </p:attrNameLst>
                                      </p:cBhvr>
                                      <p:to>
                                        <p:strVal val="visible"/>
                                      </p:to>
                                    </p:set>
                                    <p:animEffect transition="in" filter="wipe(right)">
                                      <p:cBhvr>
                                        <p:cTn id="43" dur="500"/>
                                        <p:tgtEl>
                                          <p:spTgt spid="148"/>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126"/>
                                        </p:tgtEl>
                                        <p:attrNameLst>
                                          <p:attrName>style.visibility</p:attrName>
                                        </p:attrNameLst>
                                      </p:cBhvr>
                                      <p:to>
                                        <p:strVal val="visible"/>
                                      </p:to>
                                    </p:set>
                                    <p:animEffect transition="in" filter="wipe(right)">
                                      <p:cBhvr>
                                        <p:cTn id="46" dur="200"/>
                                        <p:tgtEl>
                                          <p:spTgt spid="126"/>
                                        </p:tgtEl>
                                      </p:cBhvr>
                                    </p:animEffect>
                                  </p:childTnLst>
                                </p:cTn>
                              </p:par>
                              <p:par>
                                <p:cTn id="47" presetID="22" presetClass="entr" presetSubtype="2" fill="hold" nodeType="withEffect">
                                  <p:stCondLst>
                                    <p:cond delay="0"/>
                                  </p:stCondLst>
                                  <p:childTnLst>
                                    <p:set>
                                      <p:cBhvr>
                                        <p:cTn id="48" dur="1" fill="hold">
                                          <p:stCondLst>
                                            <p:cond delay="0"/>
                                          </p:stCondLst>
                                        </p:cTn>
                                        <p:tgtEl>
                                          <p:spTgt spid="153"/>
                                        </p:tgtEl>
                                        <p:attrNameLst>
                                          <p:attrName>style.visibility</p:attrName>
                                        </p:attrNameLst>
                                      </p:cBhvr>
                                      <p:to>
                                        <p:strVal val="visible"/>
                                      </p:to>
                                    </p:set>
                                    <p:animEffect transition="in" filter="wipe(right)">
                                      <p:cBhvr>
                                        <p:cTn id="49" dur="500"/>
                                        <p:tgtEl>
                                          <p:spTgt spid="153"/>
                                        </p:tgtEl>
                                      </p:cBhvr>
                                    </p:animEffect>
                                  </p:childTnLst>
                                </p:cTn>
                              </p:par>
                              <p:par>
                                <p:cTn id="50" presetID="22" presetClass="entr" presetSubtype="2" fill="hold" grpId="0" nodeType="withEffect">
                                  <p:stCondLst>
                                    <p:cond delay="500"/>
                                  </p:stCondLst>
                                  <p:childTnLst>
                                    <p:set>
                                      <p:cBhvr>
                                        <p:cTn id="51" dur="1" fill="hold">
                                          <p:stCondLst>
                                            <p:cond delay="0"/>
                                          </p:stCondLst>
                                        </p:cTn>
                                        <p:tgtEl>
                                          <p:spTgt spid="127"/>
                                        </p:tgtEl>
                                        <p:attrNameLst>
                                          <p:attrName>style.visibility</p:attrName>
                                        </p:attrNameLst>
                                      </p:cBhvr>
                                      <p:to>
                                        <p:strVal val="visible"/>
                                      </p:to>
                                    </p:set>
                                    <p:animEffect transition="in" filter="wipe(right)">
                                      <p:cBhvr>
                                        <p:cTn id="52" dur="200"/>
                                        <p:tgtEl>
                                          <p:spTgt spid="127"/>
                                        </p:tgtEl>
                                      </p:cBhvr>
                                    </p:animEffect>
                                  </p:childTnLst>
                                </p:cTn>
                              </p:par>
                              <p:par>
                                <p:cTn id="53" presetID="22" presetClass="entr" presetSubtype="2" fill="hold" nodeType="withEffect">
                                  <p:stCondLst>
                                    <p:cond delay="0"/>
                                  </p:stCondLst>
                                  <p:childTnLst>
                                    <p:set>
                                      <p:cBhvr>
                                        <p:cTn id="54" dur="1" fill="hold">
                                          <p:stCondLst>
                                            <p:cond delay="0"/>
                                          </p:stCondLst>
                                        </p:cTn>
                                        <p:tgtEl>
                                          <p:spTgt spid="154"/>
                                        </p:tgtEl>
                                        <p:attrNameLst>
                                          <p:attrName>style.visibility</p:attrName>
                                        </p:attrNameLst>
                                      </p:cBhvr>
                                      <p:to>
                                        <p:strVal val="visible"/>
                                      </p:to>
                                    </p:set>
                                    <p:animEffect transition="in" filter="wipe(right)">
                                      <p:cBhvr>
                                        <p:cTn id="55" dur="500"/>
                                        <p:tgtEl>
                                          <p:spTgt spid="154"/>
                                        </p:tgtEl>
                                      </p:cBhvr>
                                    </p:animEffect>
                                  </p:childTnLst>
                                </p:cTn>
                              </p:par>
                              <p:par>
                                <p:cTn id="56" presetID="22" presetClass="entr" presetSubtype="2" fill="hold" grpId="0" nodeType="withEffect">
                                  <p:stCondLst>
                                    <p:cond delay="500"/>
                                  </p:stCondLst>
                                  <p:childTnLst>
                                    <p:set>
                                      <p:cBhvr>
                                        <p:cTn id="57" dur="1" fill="hold">
                                          <p:stCondLst>
                                            <p:cond delay="0"/>
                                          </p:stCondLst>
                                        </p:cTn>
                                        <p:tgtEl>
                                          <p:spTgt spid="59"/>
                                        </p:tgtEl>
                                        <p:attrNameLst>
                                          <p:attrName>style.visibility</p:attrName>
                                        </p:attrNameLst>
                                      </p:cBhvr>
                                      <p:to>
                                        <p:strVal val="visible"/>
                                      </p:to>
                                    </p:set>
                                    <p:animEffect transition="in" filter="wipe(right)">
                                      <p:cBhvr>
                                        <p:cTn id="58" dur="200"/>
                                        <p:tgtEl>
                                          <p:spTgt spid="59"/>
                                        </p:tgtEl>
                                      </p:cBhvr>
                                    </p:animEffect>
                                  </p:childTnLst>
                                </p:cTn>
                              </p:par>
                              <p:par>
                                <p:cTn id="59" presetID="22" presetClass="entr" presetSubtype="2" fill="hold" nodeType="withEffect">
                                  <p:stCondLst>
                                    <p:cond delay="0"/>
                                  </p:stCondLst>
                                  <p:childTnLst>
                                    <p:set>
                                      <p:cBhvr>
                                        <p:cTn id="60" dur="1" fill="hold">
                                          <p:stCondLst>
                                            <p:cond delay="0"/>
                                          </p:stCondLst>
                                        </p:cTn>
                                        <p:tgtEl>
                                          <p:spTgt spid="155"/>
                                        </p:tgtEl>
                                        <p:attrNameLst>
                                          <p:attrName>style.visibility</p:attrName>
                                        </p:attrNameLst>
                                      </p:cBhvr>
                                      <p:to>
                                        <p:strVal val="visible"/>
                                      </p:to>
                                    </p:set>
                                    <p:animEffect transition="in" filter="wipe(right)">
                                      <p:cBhvr>
                                        <p:cTn id="61" dur="500"/>
                                        <p:tgtEl>
                                          <p:spTgt spid="155"/>
                                        </p:tgtEl>
                                      </p:cBhvr>
                                    </p:animEffect>
                                  </p:childTnLst>
                                </p:cTn>
                              </p:par>
                              <p:par>
                                <p:cTn id="62" presetID="22" presetClass="entr" presetSubtype="2" fill="hold" grpId="0" nodeType="withEffect">
                                  <p:stCondLst>
                                    <p:cond delay="500"/>
                                  </p:stCondLst>
                                  <p:childTnLst>
                                    <p:set>
                                      <p:cBhvr>
                                        <p:cTn id="63" dur="1" fill="hold">
                                          <p:stCondLst>
                                            <p:cond delay="0"/>
                                          </p:stCondLst>
                                        </p:cTn>
                                        <p:tgtEl>
                                          <p:spTgt spid="62"/>
                                        </p:tgtEl>
                                        <p:attrNameLst>
                                          <p:attrName>style.visibility</p:attrName>
                                        </p:attrNameLst>
                                      </p:cBhvr>
                                      <p:to>
                                        <p:strVal val="visible"/>
                                      </p:to>
                                    </p:set>
                                    <p:animEffect transition="in" filter="wipe(right)">
                                      <p:cBhvr>
                                        <p:cTn id="64" dur="200"/>
                                        <p:tgtEl>
                                          <p:spTgt spid="62"/>
                                        </p:tgtEl>
                                      </p:cBhvr>
                                    </p:animEffect>
                                  </p:childTnLst>
                                </p:cTn>
                              </p:par>
                              <p:par>
                                <p:cTn id="65" presetID="22" presetClass="entr" presetSubtype="2" fill="hold"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wipe(right)">
                                      <p:cBhvr>
                                        <p:cTn id="67" dur="500"/>
                                        <p:tgtEl>
                                          <p:spTgt spid="156"/>
                                        </p:tgtEl>
                                      </p:cBhvr>
                                    </p:animEffect>
                                  </p:childTnLst>
                                </p:cTn>
                              </p:par>
                              <p:par>
                                <p:cTn id="68" presetID="22" presetClass="entr" presetSubtype="2" fill="hold" grpId="0" nodeType="withEffect">
                                  <p:stCondLst>
                                    <p:cond delay="500"/>
                                  </p:stCondLst>
                                  <p:childTnLst>
                                    <p:set>
                                      <p:cBhvr>
                                        <p:cTn id="69" dur="1" fill="hold">
                                          <p:stCondLst>
                                            <p:cond delay="0"/>
                                          </p:stCondLst>
                                        </p:cTn>
                                        <p:tgtEl>
                                          <p:spTgt spid="63"/>
                                        </p:tgtEl>
                                        <p:attrNameLst>
                                          <p:attrName>style.visibility</p:attrName>
                                        </p:attrNameLst>
                                      </p:cBhvr>
                                      <p:to>
                                        <p:strVal val="visible"/>
                                      </p:to>
                                    </p:set>
                                    <p:animEffect transition="in" filter="wipe(right)">
                                      <p:cBhvr>
                                        <p:cTn id="70" dur="200"/>
                                        <p:tgtEl>
                                          <p:spTgt spid="63"/>
                                        </p:tgtEl>
                                      </p:cBhvr>
                                    </p:animEffect>
                                  </p:childTnLst>
                                </p:cTn>
                              </p:par>
                              <p:par>
                                <p:cTn id="71" presetID="22" presetClass="entr" presetSubtype="2" fill="hold" nodeType="withEffect">
                                  <p:stCondLst>
                                    <p:cond delay="0"/>
                                  </p:stCondLst>
                                  <p:childTnLst>
                                    <p:set>
                                      <p:cBhvr>
                                        <p:cTn id="72" dur="1" fill="hold">
                                          <p:stCondLst>
                                            <p:cond delay="0"/>
                                          </p:stCondLst>
                                        </p:cTn>
                                        <p:tgtEl>
                                          <p:spTgt spid="157"/>
                                        </p:tgtEl>
                                        <p:attrNameLst>
                                          <p:attrName>style.visibility</p:attrName>
                                        </p:attrNameLst>
                                      </p:cBhvr>
                                      <p:to>
                                        <p:strVal val="visible"/>
                                      </p:to>
                                    </p:set>
                                    <p:animEffect transition="in" filter="wipe(right)">
                                      <p:cBhvr>
                                        <p:cTn id="73" dur="500"/>
                                        <p:tgtEl>
                                          <p:spTgt spid="157"/>
                                        </p:tgtEl>
                                      </p:cBhvr>
                                    </p:animEffect>
                                  </p:childTnLst>
                                </p:cTn>
                              </p:par>
                              <p:par>
                                <p:cTn id="74" presetID="22" presetClass="entr" presetSubtype="2" fill="hold" grpId="0" nodeType="withEffect">
                                  <p:stCondLst>
                                    <p:cond delay="500"/>
                                  </p:stCondLst>
                                  <p:childTnLst>
                                    <p:set>
                                      <p:cBhvr>
                                        <p:cTn id="75" dur="1" fill="hold">
                                          <p:stCondLst>
                                            <p:cond delay="0"/>
                                          </p:stCondLst>
                                        </p:cTn>
                                        <p:tgtEl>
                                          <p:spTgt spid="64"/>
                                        </p:tgtEl>
                                        <p:attrNameLst>
                                          <p:attrName>style.visibility</p:attrName>
                                        </p:attrNameLst>
                                      </p:cBhvr>
                                      <p:to>
                                        <p:strVal val="visible"/>
                                      </p:to>
                                    </p:set>
                                    <p:animEffect transition="in" filter="wipe(right)">
                                      <p:cBhvr>
                                        <p:cTn id="76" dur="200"/>
                                        <p:tgtEl>
                                          <p:spTgt spid="64"/>
                                        </p:tgtEl>
                                      </p:cBhvr>
                                    </p:animEffect>
                                  </p:childTnLst>
                                </p:cTn>
                              </p:par>
                              <p:par>
                                <p:cTn id="77" presetID="22" presetClass="entr" presetSubtype="2" fill="hold" nodeType="withEffect">
                                  <p:stCondLst>
                                    <p:cond delay="0"/>
                                  </p:stCondLst>
                                  <p:childTnLst>
                                    <p:set>
                                      <p:cBhvr>
                                        <p:cTn id="78" dur="1" fill="hold">
                                          <p:stCondLst>
                                            <p:cond delay="0"/>
                                          </p:stCondLst>
                                        </p:cTn>
                                        <p:tgtEl>
                                          <p:spTgt spid="151"/>
                                        </p:tgtEl>
                                        <p:attrNameLst>
                                          <p:attrName>style.visibility</p:attrName>
                                        </p:attrNameLst>
                                      </p:cBhvr>
                                      <p:to>
                                        <p:strVal val="visible"/>
                                      </p:to>
                                    </p:set>
                                    <p:animEffect transition="in" filter="wipe(right)">
                                      <p:cBhvr>
                                        <p:cTn id="79" dur="500"/>
                                        <p:tgtEl>
                                          <p:spTgt spid="151"/>
                                        </p:tgtEl>
                                      </p:cBhvr>
                                    </p:animEffect>
                                  </p:childTnLst>
                                </p:cTn>
                              </p:par>
                              <p:par>
                                <p:cTn id="80" presetID="22" presetClass="entr" presetSubtype="2" fill="hold" grpId="0" nodeType="withEffect">
                                  <p:stCondLst>
                                    <p:cond delay="500"/>
                                  </p:stCondLst>
                                  <p:childTnLst>
                                    <p:set>
                                      <p:cBhvr>
                                        <p:cTn id="81" dur="1" fill="hold">
                                          <p:stCondLst>
                                            <p:cond delay="0"/>
                                          </p:stCondLst>
                                        </p:cTn>
                                        <p:tgtEl>
                                          <p:spTgt spid="66"/>
                                        </p:tgtEl>
                                        <p:attrNameLst>
                                          <p:attrName>style.visibility</p:attrName>
                                        </p:attrNameLst>
                                      </p:cBhvr>
                                      <p:to>
                                        <p:strVal val="visible"/>
                                      </p:to>
                                    </p:set>
                                    <p:animEffect transition="in" filter="wipe(right)">
                                      <p:cBhvr>
                                        <p:cTn id="82" dur="200"/>
                                        <p:tgtEl>
                                          <p:spTgt spid="6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65">
                                            <p:txEl>
                                              <p:pRg st="1" end="1"/>
                                            </p:txEl>
                                          </p:spTgt>
                                        </p:tgtEl>
                                        <p:attrNameLst>
                                          <p:attrName>style.visibility</p:attrName>
                                        </p:attrNameLst>
                                      </p:cBhvr>
                                      <p:to>
                                        <p:strVal val="visible"/>
                                      </p:to>
                                    </p:set>
                                    <p:animEffect transition="in" filter="wipe(left)">
                                      <p:cBhvr>
                                        <p:cTn id="87" dur="500"/>
                                        <p:tgtEl>
                                          <p:spTgt spid="6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animBg="1"/>
      <p:bldP spid="59" grpId="0" animBg="1"/>
      <p:bldP spid="62" grpId="0" animBg="1"/>
      <p:bldP spid="63" grpId="0" animBg="1"/>
      <p:bldP spid="64" grpId="0" animBg="1"/>
      <p:bldP spid="66" grpId="0" animBg="1"/>
      <p:bldP spid="204" grpId="0" animBg="1"/>
      <p:bldP spid="210" grpId="0" animBg="1"/>
    </p:bldLst>
  </p:timing>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9_03_25 Analyst Briefing.potx" id="{1467A928-4C37-4528-B5D2-C9B3B6B5850F}" vid="{16974156-53C2-4697-A341-FAB127DB7A23}"/>
    </a:ext>
  </a:extLst>
</a:theme>
</file>

<file path=ppt/theme/theme2.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 id="{4A33AD91-8F56-441F-A4DB-E72E80316858}" vid="{F4FFD0EC-20B1-4135-9807-C0C041D34D78}"/>
    </a:ext>
  </a:extLst>
</a:theme>
</file>

<file path=ppt/theme/theme3.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4.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5fe53a72-9f29-4c75-b0e4-51709dcfafd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7CD534076CD541AAC7BEEBD14CE1CA" ma:contentTypeVersion="12" ma:contentTypeDescription="Create a new document." ma:contentTypeScope="" ma:versionID="1d34173c710c81e45f1557ab8dd95431">
  <xsd:schema xmlns:xsd="http://www.w3.org/2001/XMLSchema" xmlns:xs="http://www.w3.org/2001/XMLSchema" xmlns:p="http://schemas.microsoft.com/office/2006/metadata/properties" xmlns:ns2="5fe53a72-9f29-4c75-b0e4-51709dcfafde" xmlns:ns3="cf74793f-d6c2-4415-9a07-2b801bc2f5eb" targetNamespace="http://schemas.microsoft.com/office/2006/metadata/properties" ma:root="true" ma:fieldsID="b3ae1c07669e07d19242040827332cae" ns2:_="" ns3:_="">
    <xsd:import namespace="5fe53a72-9f29-4c75-b0e4-51709dcfafde"/>
    <xsd:import namespace="cf74793f-d6c2-4415-9a07-2b801bc2f5e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Locatio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e53a72-9f29-4c75-b0e4-51709dcfaf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74793f-d6c2-4415-9a07-2b801bc2f5e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548E4-28B0-413D-AF60-DB61E2A4F7BD}">
  <ds:schemaRefs>
    <ds:schemaRef ds:uri="http://schemas.microsoft.com/sharepoint/v3/contenttype/forms"/>
  </ds:schemaRefs>
</ds:datastoreItem>
</file>

<file path=customXml/itemProps2.xml><?xml version="1.0" encoding="utf-8"?>
<ds:datastoreItem xmlns:ds="http://schemas.openxmlformats.org/officeDocument/2006/customXml" ds:itemID="{C0511131-31B7-4785-832D-39C911F9E5C4}">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5fe53a72-9f29-4c75-b0e4-51709dcfafde"/>
    <ds:schemaRef ds:uri="http://schemas.microsoft.com/office/infopath/2007/PartnerControls"/>
    <ds:schemaRef ds:uri="cf74793f-d6c2-4415-9a07-2b801bc2f5eb"/>
    <ds:schemaRef ds:uri="http://www.w3.org/XML/1998/namespace"/>
    <ds:schemaRef ds:uri="http://purl.org/dc/dcmitype/"/>
  </ds:schemaRefs>
</ds:datastoreItem>
</file>

<file path=customXml/itemProps3.xml><?xml version="1.0" encoding="utf-8"?>
<ds:datastoreItem xmlns:ds="http://schemas.openxmlformats.org/officeDocument/2006/customXml" ds:itemID="{3034758D-CDD0-44AD-B516-25E8E7B3061B}">
  <ds:schemaRefs>
    <ds:schemaRef ds:uri="5fe53a72-9f29-4c75-b0e4-51709dcfafde"/>
    <ds:schemaRef ds:uri="cf74793f-d6c2-4415-9a07-2b801bc2f5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71</TotalTime>
  <Words>361</Words>
  <Application>Microsoft Office PowerPoint</Application>
  <PresentationFormat>Widescreen</PresentationFormat>
  <Paragraphs>94</Paragraphs>
  <Slides>3</Slides>
  <Notes>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vt:i4>
      </vt:variant>
    </vt:vector>
  </HeadingPairs>
  <TitlesOfParts>
    <vt:vector size="16" baseType="lpstr">
      <vt:lpstr>Arial</vt:lpstr>
      <vt:lpstr>Calibri</vt:lpstr>
      <vt:lpstr>Consolas</vt:lpstr>
      <vt:lpstr>Roboto Light</vt:lpstr>
      <vt:lpstr>Segoe UI</vt:lpstr>
      <vt:lpstr>Segoe UI Light</vt:lpstr>
      <vt:lpstr>Segoe UI Semibold</vt:lpstr>
      <vt:lpstr>Segoe UI Semilight</vt:lpstr>
      <vt:lpstr>Wingdings</vt:lpstr>
      <vt:lpstr>LIGHT GRAY TEMPLATE</vt:lpstr>
      <vt:lpstr>5-50195_Microsoft_Build_Template</vt:lpstr>
      <vt:lpstr>1_Dotnet_Template</vt:lpstr>
      <vt:lpstr>9-51056_Build 2019 Breakout_White Template</vt:lpstr>
      <vt:lpstr>Azure Container Registry</vt:lpstr>
      <vt:lpstr>Docker Pull Flow</vt:lpstr>
      <vt:lpstr>Teleport Pull 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Steve Lasker</cp:lastModifiedBy>
  <cp:revision>9</cp:revision>
  <dcterms:created xsi:type="dcterms:W3CDTF">2013-07-15T20:26:40Z</dcterms:created>
  <dcterms:modified xsi:type="dcterms:W3CDTF">2019-05-13T18:44:51Z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0x010100377CD534076CD541AAC7BEEBD14CE1CA</vt:lpwstr>
  </property>
  <property fmtid="{D5CDD505-2E9C-101B-9397-08002B2CF9AE}" pid="3" name="MSIP_Label_f42aa342-8706-4288-bd11-ebb85995028c_Enabled">
    <vt:lpwstr>True</vt:lpwstr>
  </property>
  <property fmtid="{D5CDD505-2E9C-101B-9397-08002B2CF9AE}" pid="4" name="MSIP_Label_f42aa342-8706-4288-bd11-ebb85995028c_SetDate">
    <vt:lpwstr>2019-05-12T22:43:02.3467638Z</vt:lpwstr>
  </property>
  <property fmtid="{D5CDD505-2E9C-101B-9397-08002B2CF9AE}" pid="5" name="Sensitivity">
    <vt:lpwstr>General</vt:lpwstr>
  </property>
  <property fmtid="{D5CDD505-2E9C-101B-9397-08002B2CF9AE}" pid="6" name="MSIP_Label_f42aa342-8706-4288-bd11-ebb85995028c_Application">
    <vt:lpwstr>Microsoft Azure Information Protection</vt:lpwstr>
  </property>
  <property fmtid="{D5CDD505-2E9C-101B-9397-08002B2CF9AE}" pid="7" name="MSIP_Label_f42aa342-8706-4288-bd11-ebb85995028c_ActionId">
    <vt:lpwstr>e7540003-80d0-454d-8b9c-24fd79516e98</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ronglu@microsoft.com</vt:lpwstr>
  </property>
  <property fmtid="{D5CDD505-2E9C-101B-9397-08002B2CF9AE}" pid="11" name="MSIP_Label_f42aa342-8706-4288-bd11-ebb85995028c_Extended_MSFT_Method">
    <vt:lpwstr>Automatic</vt:lpwstr>
  </property>
</Properties>
</file>